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8" r:id="rId19"/>
    <p:sldId id="273" r:id="rId20"/>
    <p:sldId id="274" r:id="rId21"/>
    <p:sldId id="275" r:id="rId22"/>
    <p:sldId id="276" r:id="rId23"/>
    <p:sldId id="277"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7" autoAdjust="0"/>
    <p:restoredTop sz="94660"/>
  </p:normalViewPr>
  <p:slideViewPr>
    <p:cSldViewPr snapToGrid="0">
      <p:cViewPr varScale="1">
        <p:scale>
          <a:sx n="72" d="100"/>
          <a:sy n="72" d="100"/>
        </p:scale>
        <p:origin x="380" y="56"/>
      </p:cViewPr>
      <p:guideLst/>
    </p:cSldViewPr>
  </p:slideViewPr>
  <p:notesTextViewPr>
    <p:cViewPr>
      <p:scale>
        <a:sx n="1" d="1"/>
        <a:sy n="1" d="1"/>
      </p:scale>
      <p:origin x="0" y="0"/>
    </p:cViewPr>
  </p:notesTextViewPr>
  <p:sorterViewPr>
    <p:cViewPr>
      <p:scale>
        <a:sx n="100" d="100"/>
        <a:sy n="100" d="100"/>
      </p:scale>
      <p:origin x="0" y="-39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A9F35D-B3B2-48E6-AA58-E0424BA87CA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23D4429-C73A-40FC-85D8-4190C1D198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941B9C2-198D-445B-BD02-C4693AC72994}"/>
              </a:ext>
            </a:extLst>
          </p:cNvPr>
          <p:cNvSpPr>
            <a:spLocks noGrp="1"/>
          </p:cNvSpPr>
          <p:nvPr>
            <p:ph type="dt" sz="half" idx="10"/>
          </p:nvPr>
        </p:nvSpPr>
        <p:spPr/>
        <p:txBody>
          <a:bodyPr/>
          <a:lstStyle/>
          <a:p>
            <a:fld id="{8923F4BB-8A6D-4706-8C4E-C42F2168C7CC}" type="datetimeFigureOut">
              <a:rPr lang="fr-FR" smtClean="0"/>
              <a:t>24/01/2022</a:t>
            </a:fld>
            <a:endParaRPr lang="fr-FR" dirty="0"/>
          </a:p>
        </p:txBody>
      </p:sp>
      <p:sp>
        <p:nvSpPr>
          <p:cNvPr id="5" name="Espace réservé du pied de page 4">
            <a:extLst>
              <a:ext uri="{FF2B5EF4-FFF2-40B4-BE49-F238E27FC236}">
                <a16:creationId xmlns:a16="http://schemas.microsoft.com/office/drawing/2014/main" id="{66602A03-F2AA-403D-A6B7-F4BF3324B9A8}"/>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B633C794-D148-4A22-B891-CD772C774248}"/>
              </a:ext>
            </a:extLst>
          </p:cNvPr>
          <p:cNvSpPr>
            <a:spLocks noGrp="1"/>
          </p:cNvSpPr>
          <p:nvPr>
            <p:ph type="sldNum" sz="quarter" idx="12"/>
          </p:nvPr>
        </p:nvSpPr>
        <p:spPr/>
        <p:txBody>
          <a:bodyPr/>
          <a:lstStyle/>
          <a:p>
            <a:fld id="{1B8893D1-31D2-4526-AD71-5D966A4A9D10}" type="slidenum">
              <a:rPr lang="fr-FR" smtClean="0"/>
              <a:t>‹N°›</a:t>
            </a:fld>
            <a:endParaRPr lang="fr-FR" dirty="0"/>
          </a:p>
        </p:txBody>
      </p:sp>
    </p:spTree>
    <p:extLst>
      <p:ext uri="{BB962C8B-B14F-4D97-AF65-F5344CB8AC3E}">
        <p14:creationId xmlns:p14="http://schemas.microsoft.com/office/powerpoint/2010/main" val="593670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DF733E-D90D-4E69-90AA-B493F10DA53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1A3EACD-CD95-4922-AC96-07584180EF9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9D502E3-15D8-45CF-8E65-BFCD26E24088}"/>
              </a:ext>
            </a:extLst>
          </p:cNvPr>
          <p:cNvSpPr>
            <a:spLocks noGrp="1"/>
          </p:cNvSpPr>
          <p:nvPr>
            <p:ph type="dt" sz="half" idx="10"/>
          </p:nvPr>
        </p:nvSpPr>
        <p:spPr/>
        <p:txBody>
          <a:bodyPr/>
          <a:lstStyle/>
          <a:p>
            <a:fld id="{8923F4BB-8A6D-4706-8C4E-C42F2168C7CC}" type="datetimeFigureOut">
              <a:rPr lang="fr-FR" smtClean="0"/>
              <a:t>24/01/2022</a:t>
            </a:fld>
            <a:endParaRPr lang="fr-FR" dirty="0"/>
          </a:p>
        </p:txBody>
      </p:sp>
      <p:sp>
        <p:nvSpPr>
          <p:cNvPr id="5" name="Espace réservé du pied de page 4">
            <a:extLst>
              <a:ext uri="{FF2B5EF4-FFF2-40B4-BE49-F238E27FC236}">
                <a16:creationId xmlns:a16="http://schemas.microsoft.com/office/drawing/2014/main" id="{96720A40-C6EA-497E-8AAF-73F17D38C07F}"/>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38E54587-0D51-40EC-888E-0D1CB9D1B9F6}"/>
              </a:ext>
            </a:extLst>
          </p:cNvPr>
          <p:cNvSpPr>
            <a:spLocks noGrp="1"/>
          </p:cNvSpPr>
          <p:nvPr>
            <p:ph type="sldNum" sz="quarter" idx="12"/>
          </p:nvPr>
        </p:nvSpPr>
        <p:spPr/>
        <p:txBody>
          <a:bodyPr/>
          <a:lstStyle/>
          <a:p>
            <a:fld id="{1B8893D1-31D2-4526-AD71-5D966A4A9D10}" type="slidenum">
              <a:rPr lang="fr-FR" smtClean="0"/>
              <a:t>‹N°›</a:t>
            </a:fld>
            <a:endParaRPr lang="fr-FR" dirty="0"/>
          </a:p>
        </p:txBody>
      </p:sp>
    </p:spTree>
    <p:extLst>
      <p:ext uri="{BB962C8B-B14F-4D97-AF65-F5344CB8AC3E}">
        <p14:creationId xmlns:p14="http://schemas.microsoft.com/office/powerpoint/2010/main" val="2644751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CD94AA8-2462-4E6E-A91F-89E654121B9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BBCCB55-6FCC-4387-AD6C-40DF1BC5654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69FF1D5-A52C-4E6F-A41B-4256521FCE42}"/>
              </a:ext>
            </a:extLst>
          </p:cNvPr>
          <p:cNvSpPr>
            <a:spLocks noGrp="1"/>
          </p:cNvSpPr>
          <p:nvPr>
            <p:ph type="dt" sz="half" idx="10"/>
          </p:nvPr>
        </p:nvSpPr>
        <p:spPr/>
        <p:txBody>
          <a:bodyPr/>
          <a:lstStyle/>
          <a:p>
            <a:fld id="{8923F4BB-8A6D-4706-8C4E-C42F2168C7CC}" type="datetimeFigureOut">
              <a:rPr lang="fr-FR" smtClean="0"/>
              <a:t>24/01/2022</a:t>
            </a:fld>
            <a:endParaRPr lang="fr-FR" dirty="0"/>
          </a:p>
        </p:txBody>
      </p:sp>
      <p:sp>
        <p:nvSpPr>
          <p:cNvPr id="5" name="Espace réservé du pied de page 4">
            <a:extLst>
              <a:ext uri="{FF2B5EF4-FFF2-40B4-BE49-F238E27FC236}">
                <a16:creationId xmlns:a16="http://schemas.microsoft.com/office/drawing/2014/main" id="{DAB11B8B-E2C2-4810-B6AD-79E8275559D2}"/>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1D4337C1-27A0-4375-BE5C-4621116F0669}"/>
              </a:ext>
            </a:extLst>
          </p:cNvPr>
          <p:cNvSpPr>
            <a:spLocks noGrp="1"/>
          </p:cNvSpPr>
          <p:nvPr>
            <p:ph type="sldNum" sz="quarter" idx="12"/>
          </p:nvPr>
        </p:nvSpPr>
        <p:spPr/>
        <p:txBody>
          <a:bodyPr/>
          <a:lstStyle/>
          <a:p>
            <a:fld id="{1B8893D1-31D2-4526-AD71-5D966A4A9D10}" type="slidenum">
              <a:rPr lang="fr-FR" smtClean="0"/>
              <a:t>‹N°›</a:t>
            </a:fld>
            <a:endParaRPr lang="fr-FR" dirty="0"/>
          </a:p>
        </p:txBody>
      </p:sp>
    </p:spTree>
    <p:extLst>
      <p:ext uri="{BB962C8B-B14F-4D97-AF65-F5344CB8AC3E}">
        <p14:creationId xmlns:p14="http://schemas.microsoft.com/office/powerpoint/2010/main" val="164535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F2DA30-0371-493C-93E2-874DF13350C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71C4673-2A95-410A-A917-CF2EFBFC057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D883D2B-11DC-4204-AE11-86118F9EF6A3}"/>
              </a:ext>
            </a:extLst>
          </p:cNvPr>
          <p:cNvSpPr>
            <a:spLocks noGrp="1"/>
          </p:cNvSpPr>
          <p:nvPr>
            <p:ph type="dt" sz="half" idx="10"/>
          </p:nvPr>
        </p:nvSpPr>
        <p:spPr/>
        <p:txBody>
          <a:bodyPr/>
          <a:lstStyle/>
          <a:p>
            <a:fld id="{8923F4BB-8A6D-4706-8C4E-C42F2168C7CC}" type="datetimeFigureOut">
              <a:rPr lang="fr-FR" smtClean="0"/>
              <a:t>24/01/2022</a:t>
            </a:fld>
            <a:endParaRPr lang="fr-FR" dirty="0"/>
          </a:p>
        </p:txBody>
      </p:sp>
      <p:sp>
        <p:nvSpPr>
          <p:cNvPr id="5" name="Espace réservé du pied de page 4">
            <a:extLst>
              <a:ext uri="{FF2B5EF4-FFF2-40B4-BE49-F238E27FC236}">
                <a16:creationId xmlns:a16="http://schemas.microsoft.com/office/drawing/2014/main" id="{57C700E2-4F64-41C3-BDFF-0466F4938B1C}"/>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947A1661-2C57-48B8-A99D-2BC553F22353}"/>
              </a:ext>
            </a:extLst>
          </p:cNvPr>
          <p:cNvSpPr>
            <a:spLocks noGrp="1"/>
          </p:cNvSpPr>
          <p:nvPr>
            <p:ph type="sldNum" sz="quarter" idx="12"/>
          </p:nvPr>
        </p:nvSpPr>
        <p:spPr/>
        <p:txBody>
          <a:bodyPr/>
          <a:lstStyle/>
          <a:p>
            <a:fld id="{1B8893D1-31D2-4526-AD71-5D966A4A9D10}" type="slidenum">
              <a:rPr lang="fr-FR" smtClean="0"/>
              <a:t>‹N°›</a:t>
            </a:fld>
            <a:endParaRPr lang="fr-FR" dirty="0"/>
          </a:p>
        </p:txBody>
      </p:sp>
    </p:spTree>
    <p:extLst>
      <p:ext uri="{BB962C8B-B14F-4D97-AF65-F5344CB8AC3E}">
        <p14:creationId xmlns:p14="http://schemas.microsoft.com/office/powerpoint/2010/main" val="582673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A8327-C859-4BC0-A943-EC8D5EA6FEB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6DD8E07-ED5D-4B54-B870-D2068AF0ED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305B796-B949-48B9-8CBA-D607114B7EC2}"/>
              </a:ext>
            </a:extLst>
          </p:cNvPr>
          <p:cNvSpPr>
            <a:spLocks noGrp="1"/>
          </p:cNvSpPr>
          <p:nvPr>
            <p:ph type="dt" sz="half" idx="10"/>
          </p:nvPr>
        </p:nvSpPr>
        <p:spPr/>
        <p:txBody>
          <a:bodyPr/>
          <a:lstStyle/>
          <a:p>
            <a:fld id="{8923F4BB-8A6D-4706-8C4E-C42F2168C7CC}" type="datetimeFigureOut">
              <a:rPr lang="fr-FR" smtClean="0"/>
              <a:t>24/01/2022</a:t>
            </a:fld>
            <a:endParaRPr lang="fr-FR" dirty="0"/>
          </a:p>
        </p:txBody>
      </p:sp>
      <p:sp>
        <p:nvSpPr>
          <p:cNvPr id="5" name="Espace réservé du pied de page 4">
            <a:extLst>
              <a:ext uri="{FF2B5EF4-FFF2-40B4-BE49-F238E27FC236}">
                <a16:creationId xmlns:a16="http://schemas.microsoft.com/office/drawing/2014/main" id="{D9EA4ED9-796D-4544-991E-4B0161C3BB57}"/>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29F63F3D-D95C-4D18-99E5-C183F63CD51F}"/>
              </a:ext>
            </a:extLst>
          </p:cNvPr>
          <p:cNvSpPr>
            <a:spLocks noGrp="1"/>
          </p:cNvSpPr>
          <p:nvPr>
            <p:ph type="sldNum" sz="quarter" idx="12"/>
          </p:nvPr>
        </p:nvSpPr>
        <p:spPr/>
        <p:txBody>
          <a:bodyPr/>
          <a:lstStyle/>
          <a:p>
            <a:fld id="{1B8893D1-31D2-4526-AD71-5D966A4A9D10}" type="slidenum">
              <a:rPr lang="fr-FR" smtClean="0"/>
              <a:t>‹N°›</a:t>
            </a:fld>
            <a:endParaRPr lang="fr-FR" dirty="0"/>
          </a:p>
        </p:txBody>
      </p:sp>
    </p:spTree>
    <p:extLst>
      <p:ext uri="{BB962C8B-B14F-4D97-AF65-F5344CB8AC3E}">
        <p14:creationId xmlns:p14="http://schemas.microsoft.com/office/powerpoint/2010/main" val="2549597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45CB43-F192-4A64-820E-6CFBAFAEF9E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8F7A791-5AC1-486F-9EC6-2AD2F9F0F97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9B527D6-F582-4853-8FC0-46008D83CA0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808737C-F0D4-4A76-966D-064405A25945}"/>
              </a:ext>
            </a:extLst>
          </p:cNvPr>
          <p:cNvSpPr>
            <a:spLocks noGrp="1"/>
          </p:cNvSpPr>
          <p:nvPr>
            <p:ph type="dt" sz="half" idx="10"/>
          </p:nvPr>
        </p:nvSpPr>
        <p:spPr/>
        <p:txBody>
          <a:bodyPr/>
          <a:lstStyle/>
          <a:p>
            <a:fld id="{8923F4BB-8A6D-4706-8C4E-C42F2168C7CC}" type="datetimeFigureOut">
              <a:rPr lang="fr-FR" smtClean="0"/>
              <a:t>24/01/2022</a:t>
            </a:fld>
            <a:endParaRPr lang="fr-FR" dirty="0"/>
          </a:p>
        </p:txBody>
      </p:sp>
      <p:sp>
        <p:nvSpPr>
          <p:cNvPr id="6" name="Espace réservé du pied de page 5">
            <a:extLst>
              <a:ext uri="{FF2B5EF4-FFF2-40B4-BE49-F238E27FC236}">
                <a16:creationId xmlns:a16="http://schemas.microsoft.com/office/drawing/2014/main" id="{F93187D5-84FF-45F9-BE1B-AE2CAAAA2D47}"/>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A2A28581-CCDC-444F-948B-5CE0F46C865C}"/>
              </a:ext>
            </a:extLst>
          </p:cNvPr>
          <p:cNvSpPr>
            <a:spLocks noGrp="1"/>
          </p:cNvSpPr>
          <p:nvPr>
            <p:ph type="sldNum" sz="quarter" idx="12"/>
          </p:nvPr>
        </p:nvSpPr>
        <p:spPr/>
        <p:txBody>
          <a:bodyPr/>
          <a:lstStyle/>
          <a:p>
            <a:fld id="{1B8893D1-31D2-4526-AD71-5D966A4A9D10}" type="slidenum">
              <a:rPr lang="fr-FR" smtClean="0"/>
              <a:t>‹N°›</a:t>
            </a:fld>
            <a:endParaRPr lang="fr-FR" dirty="0"/>
          </a:p>
        </p:txBody>
      </p:sp>
    </p:spTree>
    <p:extLst>
      <p:ext uri="{BB962C8B-B14F-4D97-AF65-F5344CB8AC3E}">
        <p14:creationId xmlns:p14="http://schemas.microsoft.com/office/powerpoint/2010/main" val="2709998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68A177-EC21-4243-9D2D-9A0706927C1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D218509-3EE0-4FE0-BC79-571605117A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3FE2398-90CA-4798-AED2-3804A91B934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5C839B6-99EF-4AAA-B4A9-C280959F53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E8E9F94-6441-40EC-B362-F08B6B36377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47194B2-AF30-4D56-B5A5-B0981A9CE7D5}"/>
              </a:ext>
            </a:extLst>
          </p:cNvPr>
          <p:cNvSpPr>
            <a:spLocks noGrp="1"/>
          </p:cNvSpPr>
          <p:nvPr>
            <p:ph type="dt" sz="half" idx="10"/>
          </p:nvPr>
        </p:nvSpPr>
        <p:spPr/>
        <p:txBody>
          <a:bodyPr/>
          <a:lstStyle/>
          <a:p>
            <a:fld id="{8923F4BB-8A6D-4706-8C4E-C42F2168C7CC}" type="datetimeFigureOut">
              <a:rPr lang="fr-FR" smtClean="0"/>
              <a:t>24/01/2022</a:t>
            </a:fld>
            <a:endParaRPr lang="fr-FR" dirty="0"/>
          </a:p>
        </p:txBody>
      </p:sp>
      <p:sp>
        <p:nvSpPr>
          <p:cNvPr id="8" name="Espace réservé du pied de page 7">
            <a:extLst>
              <a:ext uri="{FF2B5EF4-FFF2-40B4-BE49-F238E27FC236}">
                <a16:creationId xmlns:a16="http://schemas.microsoft.com/office/drawing/2014/main" id="{7E0663EC-C347-464D-A835-1A75FF4A21B9}"/>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D97F7FC9-A899-48EB-B47B-F467CD5E0376}"/>
              </a:ext>
            </a:extLst>
          </p:cNvPr>
          <p:cNvSpPr>
            <a:spLocks noGrp="1"/>
          </p:cNvSpPr>
          <p:nvPr>
            <p:ph type="sldNum" sz="quarter" idx="12"/>
          </p:nvPr>
        </p:nvSpPr>
        <p:spPr/>
        <p:txBody>
          <a:bodyPr/>
          <a:lstStyle/>
          <a:p>
            <a:fld id="{1B8893D1-31D2-4526-AD71-5D966A4A9D10}" type="slidenum">
              <a:rPr lang="fr-FR" smtClean="0"/>
              <a:t>‹N°›</a:t>
            </a:fld>
            <a:endParaRPr lang="fr-FR" dirty="0"/>
          </a:p>
        </p:txBody>
      </p:sp>
    </p:spTree>
    <p:extLst>
      <p:ext uri="{BB962C8B-B14F-4D97-AF65-F5344CB8AC3E}">
        <p14:creationId xmlns:p14="http://schemas.microsoft.com/office/powerpoint/2010/main" val="1820385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EB23E3-D88B-4E6F-A52F-2D6504648A3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8ED4CDF-0E70-4ADF-BCC8-B8A2D258AD7E}"/>
              </a:ext>
            </a:extLst>
          </p:cNvPr>
          <p:cNvSpPr>
            <a:spLocks noGrp="1"/>
          </p:cNvSpPr>
          <p:nvPr>
            <p:ph type="dt" sz="half" idx="10"/>
          </p:nvPr>
        </p:nvSpPr>
        <p:spPr/>
        <p:txBody>
          <a:bodyPr/>
          <a:lstStyle/>
          <a:p>
            <a:fld id="{8923F4BB-8A6D-4706-8C4E-C42F2168C7CC}" type="datetimeFigureOut">
              <a:rPr lang="fr-FR" smtClean="0"/>
              <a:t>24/01/2022</a:t>
            </a:fld>
            <a:endParaRPr lang="fr-FR" dirty="0"/>
          </a:p>
        </p:txBody>
      </p:sp>
      <p:sp>
        <p:nvSpPr>
          <p:cNvPr id="4" name="Espace réservé du pied de page 3">
            <a:extLst>
              <a:ext uri="{FF2B5EF4-FFF2-40B4-BE49-F238E27FC236}">
                <a16:creationId xmlns:a16="http://schemas.microsoft.com/office/drawing/2014/main" id="{635B9B64-35F0-4DF5-B03A-4379B7048DBE}"/>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A6946455-CA86-4BD3-8980-282BCDCDDC35}"/>
              </a:ext>
            </a:extLst>
          </p:cNvPr>
          <p:cNvSpPr>
            <a:spLocks noGrp="1"/>
          </p:cNvSpPr>
          <p:nvPr>
            <p:ph type="sldNum" sz="quarter" idx="12"/>
          </p:nvPr>
        </p:nvSpPr>
        <p:spPr/>
        <p:txBody>
          <a:bodyPr/>
          <a:lstStyle/>
          <a:p>
            <a:fld id="{1B8893D1-31D2-4526-AD71-5D966A4A9D10}" type="slidenum">
              <a:rPr lang="fr-FR" smtClean="0"/>
              <a:t>‹N°›</a:t>
            </a:fld>
            <a:endParaRPr lang="fr-FR" dirty="0"/>
          </a:p>
        </p:txBody>
      </p:sp>
    </p:spTree>
    <p:extLst>
      <p:ext uri="{BB962C8B-B14F-4D97-AF65-F5344CB8AC3E}">
        <p14:creationId xmlns:p14="http://schemas.microsoft.com/office/powerpoint/2010/main" val="721328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6CEB988-360B-42D2-9D48-22F2C7BDD343}"/>
              </a:ext>
            </a:extLst>
          </p:cNvPr>
          <p:cNvSpPr>
            <a:spLocks noGrp="1"/>
          </p:cNvSpPr>
          <p:nvPr>
            <p:ph type="dt" sz="half" idx="10"/>
          </p:nvPr>
        </p:nvSpPr>
        <p:spPr/>
        <p:txBody>
          <a:bodyPr/>
          <a:lstStyle/>
          <a:p>
            <a:fld id="{8923F4BB-8A6D-4706-8C4E-C42F2168C7CC}" type="datetimeFigureOut">
              <a:rPr lang="fr-FR" smtClean="0"/>
              <a:t>24/01/2022</a:t>
            </a:fld>
            <a:endParaRPr lang="fr-FR" dirty="0"/>
          </a:p>
        </p:txBody>
      </p:sp>
      <p:sp>
        <p:nvSpPr>
          <p:cNvPr id="3" name="Espace réservé du pied de page 2">
            <a:extLst>
              <a:ext uri="{FF2B5EF4-FFF2-40B4-BE49-F238E27FC236}">
                <a16:creationId xmlns:a16="http://schemas.microsoft.com/office/drawing/2014/main" id="{3F37D3C4-CF7B-4104-9715-EBCE2FCBDD39}"/>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64956FF2-DDC3-4C76-BE54-3528D8EC17E4}"/>
              </a:ext>
            </a:extLst>
          </p:cNvPr>
          <p:cNvSpPr>
            <a:spLocks noGrp="1"/>
          </p:cNvSpPr>
          <p:nvPr>
            <p:ph type="sldNum" sz="quarter" idx="12"/>
          </p:nvPr>
        </p:nvSpPr>
        <p:spPr/>
        <p:txBody>
          <a:bodyPr/>
          <a:lstStyle/>
          <a:p>
            <a:fld id="{1B8893D1-31D2-4526-AD71-5D966A4A9D10}" type="slidenum">
              <a:rPr lang="fr-FR" smtClean="0"/>
              <a:t>‹N°›</a:t>
            </a:fld>
            <a:endParaRPr lang="fr-FR" dirty="0"/>
          </a:p>
        </p:txBody>
      </p:sp>
    </p:spTree>
    <p:extLst>
      <p:ext uri="{BB962C8B-B14F-4D97-AF65-F5344CB8AC3E}">
        <p14:creationId xmlns:p14="http://schemas.microsoft.com/office/powerpoint/2010/main" val="1196765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4A3AA0-A244-4D53-A8CC-ADA3F010BA7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74EAD2C-9133-41B6-8761-FED48BB21A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35B9F7F-9C2E-4893-9FF0-859C41816C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59D3E83-720F-41F0-8299-3A27C9851B1F}"/>
              </a:ext>
            </a:extLst>
          </p:cNvPr>
          <p:cNvSpPr>
            <a:spLocks noGrp="1"/>
          </p:cNvSpPr>
          <p:nvPr>
            <p:ph type="dt" sz="half" idx="10"/>
          </p:nvPr>
        </p:nvSpPr>
        <p:spPr/>
        <p:txBody>
          <a:bodyPr/>
          <a:lstStyle/>
          <a:p>
            <a:fld id="{8923F4BB-8A6D-4706-8C4E-C42F2168C7CC}" type="datetimeFigureOut">
              <a:rPr lang="fr-FR" smtClean="0"/>
              <a:t>24/01/2022</a:t>
            </a:fld>
            <a:endParaRPr lang="fr-FR" dirty="0"/>
          </a:p>
        </p:txBody>
      </p:sp>
      <p:sp>
        <p:nvSpPr>
          <p:cNvPr id="6" name="Espace réservé du pied de page 5">
            <a:extLst>
              <a:ext uri="{FF2B5EF4-FFF2-40B4-BE49-F238E27FC236}">
                <a16:creationId xmlns:a16="http://schemas.microsoft.com/office/drawing/2014/main" id="{C2E8FE27-8B4F-4E52-831E-CDF9A3E5421A}"/>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CB65FFEC-E550-42FD-B166-F95D912439FE}"/>
              </a:ext>
            </a:extLst>
          </p:cNvPr>
          <p:cNvSpPr>
            <a:spLocks noGrp="1"/>
          </p:cNvSpPr>
          <p:nvPr>
            <p:ph type="sldNum" sz="quarter" idx="12"/>
          </p:nvPr>
        </p:nvSpPr>
        <p:spPr/>
        <p:txBody>
          <a:bodyPr/>
          <a:lstStyle/>
          <a:p>
            <a:fld id="{1B8893D1-31D2-4526-AD71-5D966A4A9D10}" type="slidenum">
              <a:rPr lang="fr-FR" smtClean="0"/>
              <a:t>‹N°›</a:t>
            </a:fld>
            <a:endParaRPr lang="fr-FR" dirty="0"/>
          </a:p>
        </p:txBody>
      </p:sp>
    </p:spTree>
    <p:extLst>
      <p:ext uri="{BB962C8B-B14F-4D97-AF65-F5344CB8AC3E}">
        <p14:creationId xmlns:p14="http://schemas.microsoft.com/office/powerpoint/2010/main" val="558020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0B0CCA-C146-402B-A4DE-355EBD4F271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B072B1A-8879-4427-9BA4-5AF686E652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69EEF4AF-B885-4FF3-832B-F0CE96A524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D0C0526-4546-4DB2-85C7-7734A05C15D1}"/>
              </a:ext>
            </a:extLst>
          </p:cNvPr>
          <p:cNvSpPr>
            <a:spLocks noGrp="1"/>
          </p:cNvSpPr>
          <p:nvPr>
            <p:ph type="dt" sz="half" idx="10"/>
          </p:nvPr>
        </p:nvSpPr>
        <p:spPr/>
        <p:txBody>
          <a:bodyPr/>
          <a:lstStyle/>
          <a:p>
            <a:fld id="{8923F4BB-8A6D-4706-8C4E-C42F2168C7CC}" type="datetimeFigureOut">
              <a:rPr lang="fr-FR" smtClean="0"/>
              <a:t>24/01/2022</a:t>
            </a:fld>
            <a:endParaRPr lang="fr-FR" dirty="0"/>
          </a:p>
        </p:txBody>
      </p:sp>
      <p:sp>
        <p:nvSpPr>
          <p:cNvPr id="6" name="Espace réservé du pied de page 5">
            <a:extLst>
              <a:ext uri="{FF2B5EF4-FFF2-40B4-BE49-F238E27FC236}">
                <a16:creationId xmlns:a16="http://schemas.microsoft.com/office/drawing/2014/main" id="{CB0D3294-997D-424F-940A-6DCB6533AEAB}"/>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EB890C53-6B35-4B8E-BCDB-3E2FA666CDCC}"/>
              </a:ext>
            </a:extLst>
          </p:cNvPr>
          <p:cNvSpPr>
            <a:spLocks noGrp="1"/>
          </p:cNvSpPr>
          <p:nvPr>
            <p:ph type="sldNum" sz="quarter" idx="12"/>
          </p:nvPr>
        </p:nvSpPr>
        <p:spPr/>
        <p:txBody>
          <a:bodyPr/>
          <a:lstStyle/>
          <a:p>
            <a:fld id="{1B8893D1-31D2-4526-AD71-5D966A4A9D10}" type="slidenum">
              <a:rPr lang="fr-FR" smtClean="0"/>
              <a:t>‹N°›</a:t>
            </a:fld>
            <a:endParaRPr lang="fr-FR" dirty="0"/>
          </a:p>
        </p:txBody>
      </p:sp>
    </p:spTree>
    <p:extLst>
      <p:ext uri="{BB962C8B-B14F-4D97-AF65-F5344CB8AC3E}">
        <p14:creationId xmlns:p14="http://schemas.microsoft.com/office/powerpoint/2010/main" val="2519847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ADE4AE3-0501-4CFD-AA36-24DBA959BF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255EE45-60FF-4DD8-AF9F-EEF9710B91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6EA7880-8AA4-4F3D-A385-5A9E83B4F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3F4BB-8A6D-4706-8C4E-C42F2168C7CC}" type="datetimeFigureOut">
              <a:rPr lang="fr-FR" smtClean="0"/>
              <a:t>24/01/2022</a:t>
            </a:fld>
            <a:endParaRPr lang="fr-FR" dirty="0"/>
          </a:p>
        </p:txBody>
      </p:sp>
      <p:sp>
        <p:nvSpPr>
          <p:cNvPr id="5" name="Espace réservé du pied de page 4">
            <a:extLst>
              <a:ext uri="{FF2B5EF4-FFF2-40B4-BE49-F238E27FC236}">
                <a16:creationId xmlns:a16="http://schemas.microsoft.com/office/drawing/2014/main" id="{4D8D6C2D-4EE0-47E1-B94C-8881888A7A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AD4E0C76-13F4-4511-A10C-9AFA5B9C16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893D1-31D2-4526-AD71-5D966A4A9D10}" type="slidenum">
              <a:rPr lang="fr-FR" smtClean="0"/>
              <a:t>‹N°›</a:t>
            </a:fld>
            <a:endParaRPr lang="fr-FR" dirty="0"/>
          </a:p>
        </p:txBody>
      </p:sp>
    </p:spTree>
    <p:extLst>
      <p:ext uri="{BB962C8B-B14F-4D97-AF65-F5344CB8AC3E}">
        <p14:creationId xmlns:p14="http://schemas.microsoft.com/office/powerpoint/2010/main" val="2615400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4E342335-3232-4F2B-9F6A-1D11A51C2816}"/>
              </a:ext>
            </a:extLst>
          </p:cNvPr>
          <p:cNvSpPr>
            <a:spLocks noGrp="1"/>
          </p:cNvSpPr>
          <p:nvPr>
            <p:ph type="subTitle" idx="1"/>
          </p:nvPr>
        </p:nvSpPr>
        <p:spPr>
          <a:xfrm>
            <a:off x="760288" y="548640"/>
            <a:ext cx="11072048" cy="5995998"/>
          </a:xfrm>
        </p:spPr>
        <p:txBody>
          <a:bodyPr>
            <a:normAutofit fontScale="70000" lnSpcReduction="20000"/>
          </a:bodyPr>
          <a:lstStyle/>
          <a:p>
            <a:pPr algn="r"/>
            <a:endParaRPr lang="fr-FR" dirty="0"/>
          </a:p>
          <a:p>
            <a:pPr algn="l"/>
            <a:r>
              <a:rPr lang="fr-FR" sz="5700" dirty="0">
                <a:solidFill>
                  <a:srgbClr val="C00000"/>
                </a:solidFill>
              </a:rPr>
              <a:t>			</a:t>
            </a:r>
          </a:p>
          <a:p>
            <a:pPr algn="l"/>
            <a:r>
              <a:rPr lang="fr-FR" sz="5700" dirty="0">
                <a:solidFill>
                  <a:srgbClr val="C00000"/>
                </a:solidFill>
              </a:rPr>
              <a:t>				Paroisse de Saint-Cyr-l’Ecole									</a:t>
            </a:r>
            <a:endParaRPr lang="fr-FR" sz="5700" dirty="0"/>
          </a:p>
          <a:p>
            <a:endParaRPr lang="fr-FR" sz="7600" dirty="0"/>
          </a:p>
          <a:p>
            <a:r>
              <a:rPr lang="fr-FR" sz="9400" dirty="0"/>
              <a:t>Quatre conférences sur l’Eglise</a:t>
            </a:r>
          </a:p>
          <a:p>
            <a:endParaRPr lang="fr-FR" sz="7600" dirty="0"/>
          </a:p>
          <a:p>
            <a:r>
              <a:rPr lang="fr-FR" sz="6900" dirty="0"/>
              <a:t>Pour accompagner la préparation du Synode sur la Synodalité.</a:t>
            </a:r>
          </a:p>
          <a:p>
            <a:endParaRPr lang="fr-FR" sz="7600" dirty="0"/>
          </a:p>
        </p:txBody>
      </p:sp>
      <p:pic>
        <p:nvPicPr>
          <p:cNvPr id="7" name="Image 6">
            <a:extLst>
              <a:ext uri="{FF2B5EF4-FFF2-40B4-BE49-F238E27FC236}">
                <a16:creationId xmlns:a16="http://schemas.microsoft.com/office/drawing/2014/main" id="{39A004D8-B0D2-4162-817C-EBDE9F5442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631" y="402946"/>
            <a:ext cx="3090471" cy="2319706"/>
          </a:xfrm>
          <a:prstGeom prst="rect">
            <a:avLst/>
          </a:prstGeom>
        </p:spPr>
      </p:pic>
      <p:sp>
        <p:nvSpPr>
          <p:cNvPr id="2" name="ZoneTexte 1">
            <a:extLst>
              <a:ext uri="{FF2B5EF4-FFF2-40B4-BE49-F238E27FC236}">
                <a16:creationId xmlns:a16="http://schemas.microsoft.com/office/drawing/2014/main" id="{72ED853D-B756-4122-9FD2-C0110B29420E}"/>
              </a:ext>
            </a:extLst>
          </p:cNvPr>
          <p:cNvSpPr txBox="1"/>
          <p:nvPr/>
        </p:nvSpPr>
        <p:spPr>
          <a:xfrm>
            <a:off x="163973" y="6383045"/>
            <a:ext cx="4386096" cy="369332"/>
          </a:xfrm>
          <a:prstGeom prst="rect">
            <a:avLst/>
          </a:prstGeom>
          <a:noFill/>
        </p:spPr>
        <p:txBody>
          <a:bodyPr wrap="square" rtlCol="0">
            <a:spAutoFit/>
          </a:bodyPr>
          <a:lstStyle/>
          <a:p>
            <a:pPr algn="ctr"/>
            <a:r>
              <a:rPr lang="fr-FR" i="1" dirty="0"/>
              <a:t>Marie-Hélène Grintchenko – 18 janvier 2022</a:t>
            </a:r>
          </a:p>
        </p:txBody>
      </p:sp>
    </p:spTree>
    <p:extLst>
      <p:ext uri="{BB962C8B-B14F-4D97-AF65-F5344CB8AC3E}">
        <p14:creationId xmlns:p14="http://schemas.microsoft.com/office/powerpoint/2010/main" val="772527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84655C1B-C22F-42BD-BE2F-BC49266705BB}"/>
              </a:ext>
            </a:extLst>
          </p:cNvPr>
          <p:cNvSpPr>
            <a:spLocks noGrp="1"/>
          </p:cNvSpPr>
          <p:nvPr>
            <p:ph type="ctrTitle"/>
          </p:nvPr>
        </p:nvSpPr>
        <p:spPr>
          <a:xfrm>
            <a:off x="109869" y="148855"/>
            <a:ext cx="11639107" cy="554112"/>
          </a:xfrm>
        </p:spPr>
        <p:txBody>
          <a:bodyPr>
            <a:normAutofit/>
          </a:bodyPr>
          <a:lstStyle/>
          <a:p>
            <a:pPr algn="l"/>
            <a:r>
              <a:rPr lang="fr-FR" sz="2800" dirty="0">
                <a:solidFill>
                  <a:srgbClr val="C00000"/>
                </a:solidFill>
                <a:effectLst/>
                <a:latin typeface="Calibri" panose="020F0502020204030204" pitchFamily="34" charset="0"/>
                <a:ea typeface="Calibri" panose="020F0502020204030204" pitchFamily="34" charset="0"/>
              </a:rPr>
              <a:t>Petite chronologie schématique du rapport entre </a:t>
            </a:r>
            <a:r>
              <a:rPr lang="fr-FR" sz="2800" dirty="0">
                <a:solidFill>
                  <a:srgbClr val="C00000"/>
                </a:solidFill>
                <a:latin typeface="Calibri" panose="020F0502020204030204" pitchFamily="34" charset="0"/>
                <a:ea typeface="Calibri" panose="020F0502020204030204" pitchFamily="34" charset="0"/>
              </a:rPr>
              <a:t>E</a:t>
            </a:r>
            <a:r>
              <a:rPr lang="fr-FR" sz="2800" dirty="0">
                <a:solidFill>
                  <a:srgbClr val="C00000"/>
                </a:solidFill>
                <a:effectLst/>
                <a:latin typeface="Calibri" panose="020F0502020204030204" pitchFamily="34" charset="0"/>
                <a:ea typeface="Calibri" panose="020F0502020204030204" pitchFamily="34" charset="0"/>
              </a:rPr>
              <a:t>glise et pouvoirs politiques</a:t>
            </a:r>
            <a:endParaRPr lang="fr-FR" sz="2800" dirty="0">
              <a:solidFill>
                <a:srgbClr val="C00000"/>
              </a:solidFill>
            </a:endParaRPr>
          </a:p>
        </p:txBody>
      </p:sp>
      <p:sp>
        <p:nvSpPr>
          <p:cNvPr id="3" name="ZoneTexte 2">
            <a:extLst>
              <a:ext uri="{FF2B5EF4-FFF2-40B4-BE49-F238E27FC236}">
                <a16:creationId xmlns:a16="http://schemas.microsoft.com/office/drawing/2014/main" id="{F1A099D1-0B3E-4462-9100-8D392DFFF79A}"/>
              </a:ext>
            </a:extLst>
          </p:cNvPr>
          <p:cNvSpPr txBox="1"/>
          <p:nvPr/>
        </p:nvSpPr>
        <p:spPr>
          <a:xfrm>
            <a:off x="191386" y="723014"/>
            <a:ext cx="11543414" cy="375552"/>
          </a:xfrm>
          <a:prstGeom prst="rect">
            <a:avLst/>
          </a:prstGeom>
          <a:noFill/>
        </p:spPr>
        <p:txBody>
          <a:bodyPr wrap="square" rtlCol="0">
            <a:spAutoFit/>
          </a:bodyPr>
          <a:lstStyle/>
          <a:p>
            <a:pPr marL="285750" indent="-285750" algn="just">
              <a:lnSpc>
                <a:spcPct val="107000"/>
              </a:lnSpc>
              <a:spcAft>
                <a:spcPts val="300"/>
              </a:spcAft>
              <a:buFontTx/>
              <a:buChar char="-"/>
            </a:pPr>
            <a:r>
              <a:rPr lang="fr-FR" sz="1800" dirty="0">
                <a:effectLst/>
                <a:latin typeface="Calibri" panose="020F0502020204030204" pitchFamily="34" charset="0"/>
                <a:ea typeface="Calibri" panose="020F0502020204030204" pitchFamily="34" charset="0"/>
                <a:cs typeface="Calibri" panose="020F0502020204030204" pitchFamily="34" charset="0"/>
              </a:rPr>
              <a:t>Pendant plus de 3 siècles : </a:t>
            </a:r>
            <a:r>
              <a:rPr lang="fr-FR" sz="1800" b="1" dirty="0">
                <a:effectLst/>
                <a:latin typeface="Calibri" panose="020F0502020204030204" pitchFamily="34" charset="0"/>
                <a:ea typeface="Calibri" panose="020F0502020204030204" pitchFamily="34" charset="0"/>
                <a:cs typeface="Calibri" panose="020F0502020204030204" pitchFamily="34" charset="0"/>
              </a:rPr>
              <a:t>Christianisme illicite et persécuté</a:t>
            </a:r>
            <a:endParaRPr lang="fr-FR" sz="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2F4396EF-6024-48BF-B451-3772DC64D7AD}"/>
              </a:ext>
            </a:extLst>
          </p:cNvPr>
          <p:cNvSpPr txBox="1"/>
          <p:nvPr/>
        </p:nvSpPr>
        <p:spPr>
          <a:xfrm>
            <a:off x="255182" y="1116418"/>
            <a:ext cx="11355572" cy="2784930"/>
          </a:xfrm>
          <a:prstGeom prst="rect">
            <a:avLst/>
          </a:prstGeom>
          <a:solidFill>
            <a:schemeClr val="bg1"/>
          </a:solidFill>
          <a:ln w="19050">
            <a:solidFill>
              <a:schemeClr val="accent1">
                <a:lumMod val="75000"/>
              </a:schemeClr>
            </a:solidFill>
          </a:ln>
        </p:spPr>
        <p:txBody>
          <a:bodyPr wrap="square" rtlCol="0">
            <a:spAutoFit/>
          </a:bodyPr>
          <a:lstStyle/>
          <a:p>
            <a:pPr algn="ctr">
              <a:lnSpc>
                <a:spcPct val="107000"/>
              </a:lnSpc>
              <a:spcAft>
                <a:spcPts val="300"/>
              </a:spcAft>
            </a:pPr>
            <a:r>
              <a:rPr lang="fr-FR" sz="1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L’Épître à Diognète</a:t>
            </a:r>
            <a:r>
              <a:rPr lang="fr-FR"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5 - 6. (début III</a:t>
            </a:r>
            <a:r>
              <a:rPr lang="fr-FR" sz="1800" baseline="30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a:t>
            </a:r>
            <a:r>
              <a:rPr lang="fr-FR"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siècle) décrit la manière dont les chrétiens se comprennent dans le monde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3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Ils se conforment aux usages locaux pour les vêtements, la nourriture et la manière de vivre, tout en manifestant les lois extraordinaires et vraiment paradoxales de leur république spirituelle. Ils résident chacun dans sa propre patrie, mais comme des étrangers domiciliés. Ils s’acquittent de tous leurs devoirs de citoyens, et supportent toutes les charges comme des étrangers. Toute terre étrangère leur est une patrie et toute patrie leur est une terre étrangère. Ils se marient comme tout le monde, ils ont des enfants, mais ils n’abandonnent pas leurs nouveau-nés. Ils partagent tous la même table, mais pas la même couche. Ils sont donc dans la chair, mais ne vivent pas selon la chair. Ils passent leur vie sur la terre, mais sont citoyens du ciel. Ils obéissent aux lois établies et leur manière de vivre l’emporte en perfection sur les lois...  En un mot, ce que l’âme est dans le corps, les chrétiens le sont dans le monde. </a:t>
            </a:r>
          </a:p>
        </p:txBody>
      </p:sp>
      <p:sp>
        <p:nvSpPr>
          <p:cNvPr id="7" name="ZoneTexte 6">
            <a:extLst>
              <a:ext uri="{FF2B5EF4-FFF2-40B4-BE49-F238E27FC236}">
                <a16:creationId xmlns:a16="http://schemas.microsoft.com/office/drawing/2014/main" id="{D794ED3B-CBC5-4CB6-804A-13A8BE9F1E8A}"/>
              </a:ext>
            </a:extLst>
          </p:cNvPr>
          <p:cNvSpPr txBox="1"/>
          <p:nvPr/>
        </p:nvSpPr>
        <p:spPr>
          <a:xfrm>
            <a:off x="138224" y="4127775"/>
            <a:ext cx="11897832" cy="1878206"/>
          </a:xfrm>
          <a:prstGeom prst="rect">
            <a:avLst/>
          </a:prstGeom>
          <a:noFill/>
        </p:spPr>
        <p:txBody>
          <a:bodyPr wrap="square" rtlCol="0">
            <a:spAutoFit/>
          </a:bodyPr>
          <a:lstStyle/>
          <a:p>
            <a:pPr marL="285750" indent="-285750">
              <a:lnSpc>
                <a:spcPct val="107000"/>
              </a:lnSpc>
              <a:spcAft>
                <a:spcPts val="300"/>
              </a:spcAft>
              <a:buFontTx/>
              <a:buChar char="-"/>
            </a:pPr>
            <a:r>
              <a:rPr lang="fr-FR" sz="2000" dirty="0">
                <a:effectLst/>
                <a:latin typeface="Calibri" panose="020F0502020204030204" pitchFamily="34" charset="0"/>
                <a:ea typeface="Calibri" panose="020F0502020204030204" pitchFamily="34" charset="0"/>
                <a:cs typeface="Calibri" panose="020F0502020204030204" pitchFamily="34" charset="0"/>
              </a:rPr>
              <a:t>313</a:t>
            </a:r>
            <a:r>
              <a:rPr lang="fr-FR" sz="2000" dirty="0">
                <a:latin typeface="Calibri" panose="020F0502020204030204" pitchFamily="34" charset="0"/>
                <a:ea typeface="Calibri" panose="020F0502020204030204" pitchFamily="34" charset="0"/>
                <a:cs typeface="Calibri" panose="020F0502020204030204" pitchFamily="34" charset="0"/>
              </a:rPr>
              <a:t> : </a:t>
            </a:r>
            <a:r>
              <a:rPr lang="fr-FR" sz="2000" b="1" dirty="0">
                <a:effectLst/>
                <a:latin typeface="Calibri" panose="020F0502020204030204" pitchFamily="34" charset="0"/>
                <a:ea typeface="Calibri" panose="020F0502020204030204" pitchFamily="34" charset="0"/>
                <a:cs typeface="Calibri" panose="020F0502020204030204" pitchFamily="34" charset="0"/>
              </a:rPr>
              <a:t>Christianisme autorisé</a:t>
            </a:r>
            <a:r>
              <a:rPr lang="fr-FR" sz="2000" dirty="0">
                <a:effectLst/>
                <a:latin typeface="Calibri" panose="020F0502020204030204" pitchFamily="34" charset="0"/>
                <a:ea typeface="Calibri" panose="020F0502020204030204" pitchFamily="34" charset="0"/>
                <a:cs typeface="Calibri" panose="020F0502020204030204" pitchFamily="34" charset="0"/>
              </a:rPr>
              <a:t> dans l’Empire romain par Constantin</a:t>
            </a:r>
          </a:p>
          <a:p>
            <a:pPr marL="285750" indent="-285750">
              <a:lnSpc>
                <a:spcPct val="107000"/>
              </a:lnSpc>
              <a:spcAft>
                <a:spcPts val="300"/>
              </a:spcAft>
              <a:buFontTx/>
              <a:buChar char="-"/>
            </a:pPr>
            <a:r>
              <a:rPr lang="fr-FR" sz="2000" dirty="0">
                <a:latin typeface="Calibri" panose="020F0502020204030204" pitchFamily="34" charset="0"/>
                <a:ea typeface="Calibri" panose="020F0502020204030204" pitchFamily="34" charset="0"/>
                <a:cs typeface="Calibri" panose="020F0502020204030204" pitchFamily="34" charset="0"/>
              </a:rPr>
              <a:t>IV</a:t>
            </a:r>
            <a:r>
              <a:rPr lang="fr-FR" sz="2000" baseline="30000" dirty="0">
                <a:latin typeface="Calibri" panose="020F0502020204030204" pitchFamily="34" charset="0"/>
                <a:ea typeface="Calibri" panose="020F0502020204030204" pitchFamily="34" charset="0"/>
                <a:cs typeface="Calibri" panose="020F0502020204030204" pitchFamily="34" charset="0"/>
              </a:rPr>
              <a:t>e</a:t>
            </a:r>
            <a:r>
              <a:rPr lang="fr-FR" sz="2000" dirty="0">
                <a:latin typeface="Calibri" panose="020F0502020204030204" pitchFamily="34" charset="0"/>
                <a:ea typeface="Calibri" panose="020F0502020204030204" pitchFamily="34" charset="0"/>
                <a:cs typeface="Calibri" panose="020F0502020204030204" pitchFamily="34" charset="0"/>
              </a:rPr>
              <a:t> siècle : </a:t>
            </a:r>
            <a:r>
              <a:rPr lang="fr-FR" sz="2000" b="1" dirty="0">
                <a:effectLst/>
                <a:latin typeface="Calibri" panose="020F0502020204030204" pitchFamily="34" charset="0"/>
                <a:ea typeface="Calibri" panose="020F0502020204030204" pitchFamily="34" charset="0"/>
                <a:cs typeface="Calibri" panose="020F0502020204030204" pitchFamily="34" charset="0"/>
              </a:rPr>
              <a:t>Tentation de césaropapisme </a:t>
            </a:r>
            <a:r>
              <a:rPr lang="fr-FR" sz="2000" dirty="0">
                <a:effectLst/>
                <a:latin typeface="Calibri" panose="020F0502020204030204" pitchFamily="34" charset="0"/>
                <a:ea typeface="Calibri" panose="020F0502020204030204" pitchFamily="34" charset="0"/>
                <a:cs typeface="Calibri" panose="020F0502020204030204" pitchFamily="34" charset="0"/>
              </a:rPr>
              <a:t>(Empires romains, byzantins, carolingiens, </a:t>
            </a:r>
            <a:r>
              <a:rPr lang="fr-FR" sz="2000" dirty="0">
                <a:latin typeface="Calibri" panose="020F0502020204030204" pitchFamily="34" charset="0"/>
                <a:ea typeface="Calibri" panose="020F0502020204030204" pitchFamily="34" charset="0"/>
                <a:cs typeface="Calibri" panose="020F0502020204030204" pitchFamily="34" charset="0"/>
              </a:rPr>
              <a:t>S</a:t>
            </a:r>
            <a:r>
              <a:rPr lang="fr-FR" sz="2000" dirty="0">
                <a:effectLst/>
                <a:latin typeface="Calibri" panose="020F0502020204030204" pitchFamily="34" charset="0"/>
                <a:ea typeface="Calibri" panose="020F0502020204030204" pitchFamily="34" charset="0"/>
                <a:cs typeface="Calibri" panose="020F0502020204030204" pitchFamily="34" charset="0"/>
              </a:rPr>
              <a:t>aint-Empire </a:t>
            </a:r>
            <a:r>
              <a:rPr lang="fr-FR" sz="2000" dirty="0">
                <a:latin typeface="Calibri" panose="020F0502020204030204" pitchFamily="34" charset="0"/>
                <a:ea typeface="Calibri" panose="020F0502020204030204" pitchFamily="34" charset="0"/>
                <a:cs typeface="Calibri" panose="020F0502020204030204" pitchFamily="34" charset="0"/>
              </a:rPr>
              <a:t>G</a:t>
            </a:r>
            <a:r>
              <a:rPr lang="fr-FR" sz="2000" dirty="0">
                <a:effectLst/>
                <a:latin typeface="Calibri" panose="020F0502020204030204" pitchFamily="34" charset="0"/>
                <a:ea typeface="Calibri" panose="020F0502020204030204" pitchFamily="34" charset="0"/>
                <a:cs typeface="Calibri" panose="020F0502020204030204" pitchFamily="34" charset="0"/>
              </a:rPr>
              <a:t>ermanique)</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300"/>
              </a:spcAft>
              <a:buFontTx/>
              <a:buChar char="-"/>
            </a:pPr>
            <a:r>
              <a:rPr lang="fr-FR" sz="2000" dirty="0">
                <a:effectLst/>
                <a:latin typeface="Calibri" panose="020F0502020204030204" pitchFamily="34" charset="0"/>
                <a:ea typeface="Calibri" panose="020F0502020204030204" pitchFamily="34" charset="0"/>
                <a:cs typeface="Calibri" panose="020F0502020204030204" pitchFamily="34" charset="0"/>
              </a:rPr>
              <a:t>En réaction : </a:t>
            </a:r>
            <a:r>
              <a:rPr lang="fr-FR" sz="2000" b="1" dirty="0">
                <a:effectLst/>
                <a:latin typeface="Calibri" panose="020F0502020204030204" pitchFamily="34" charset="0"/>
                <a:ea typeface="Calibri" panose="020F0502020204030204" pitchFamily="34" charset="0"/>
                <a:cs typeface="Calibri" panose="020F0502020204030204" pitchFamily="34" charset="0"/>
              </a:rPr>
              <a:t>Tentation de théocratie pontificale </a:t>
            </a:r>
            <a:r>
              <a:rPr lang="fr-FR" sz="2000" dirty="0">
                <a:effectLst/>
                <a:latin typeface="Calibri" panose="020F0502020204030204" pitchFamily="34" charset="0"/>
                <a:ea typeface="Calibri" panose="020F0502020204030204" pitchFamily="34" charset="0"/>
                <a:cs typeface="Calibri" panose="020F0502020204030204" pitchFamily="34" charset="0"/>
              </a:rPr>
              <a:t>dans la chrétienté latine de Grégoire VII jusqu’à Boniface VIII</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300"/>
              </a:spcAft>
              <a:buFontTx/>
              <a:buChar char="-"/>
            </a:pPr>
            <a:r>
              <a:rPr lang="fr-FR" sz="2000" dirty="0">
                <a:latin typeface="Calibri" panose="020F0502020204030204" pitchFamily="34" charset="0"/>
                <a:ea typeface="Calibri" panose="020F0502020204030204" pitchFamily="34" charset="0"/>
                <a:cs typeface="Calibri" panose="020F0502020204030204" pitchFamily="34" charset="0"/>
              </a:rPr>
              <a:t>Avec la Renaissance on passe aux </a:t>
            </a:r>
            <a:r>
              <a:rPr lang="fr-FR" sz="2000" b="1" dirty="0">
                <a:effectLst/>
                <a:latin typeface="Calibri" panose="020F0502020204030204" pitchFamily="34" charset="0"/>
                <a:ea typeface="Calibri" panose="020F0502020204030204" pitchFamily="34" charset="0"/>
                <a:cs typeface="Calibri" panose="020F0502020204030204" pitchFamily="34" charset="0"/>
              </a:rPr>
              <a:t>Régimes concordataires </a:t>
            </a:r>
            <a:r>
              <a:rPr lang="fr-FR" sz="2000" dirty="0">
                <a:effectLst/>
                <a:latin typeface="Calibri" panose="020F0502020204030204" pitchFamily="34" charset="0"/>
                <a:ea typeface="Calibri" panose="020F0502020204030204" pitchFamily="34" charset="0"/>
                <a:cs typeface="Calibri" panose="020F0502020204030204" pitchFamily="34" charset="0"/>
              </a:rPr>
              <a:t>plus ou moins bien équilibrés selon les pays</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300"/>
              </a:spcAft>
              <a:buFontTx/>
              <a:buChar char="-"/>
            </a:pPr>
            <a:r>
              <a:rPr lang="fr-FR" sz="2000" dirty="0">
                <a:effectLst/>
                <a:latin typeface="Calibri" panose="020F0502020204030204" pitchFamily="34" charset="0"/>
                <a:ea typeface="Calibri" panose="020F0502020204030204" pitchFamily="34" charset="0"/>
                <a:cs typeface="Calibri" panose="020F0502020204030204" pitchFamily="34" charset="0"/>
              </a:rPr>
              <a:t>Après la Révolution et la montée de la sécularisation : L’</a:t>
            </a:r>
            <a:r>
              <a:rPr lang="fr-FR" sz="2000" dirty="0">
                <a:latin typeface="Calibri" panose="020F0502020204030204" pitchFamily="34" charset="0"/>
                <a:ea typeface="Calibri" panose="020F0502020204030204" pitchFamily="34" charset="0"/>
                <a:cs typeface="Calibri" panose="020F0502020204030204" pitchFamily="34" charset="0"/>
              </a:rPr>
              <a:t>E</a:t>
            </a:r>
            <a:r>
              <a:rPr lang="fr-FR" sz="2000" dirty="0">
                <a:effectLst/>
                <a:latin typeface="Calibri" panose="020F0502020204030204" pitchFamily="34" charset="0"/>
                <a:ea typeface="Calibri" panose="020F0502020204030204" pitchFamily="34" charset="0"/>
                <a:cs typeface="Calibri" panose="020F0502020204030204" pitchFamily="34" charset="0"/>
              </a:rPr>
              <a:t>glise défend la </a:t>
            </a:r>
            <a:r>
              <a:rPr lang="fr-FR" sz="2000" b="1" dirty="0">
                <a:effectLst/>
                <a:latin typeface="Calibri" panose="020F0502020204030204" pitchFamily="34" charset="0"/>
                <a:ea typeface="Calibri" panose="020F0502020204030204" pitchFamily="34" charset="0"/>
                <a:cs typeface="Calibri" panose="020F0502020204030204" pitchFamily="34" charset="0"/>
              </a:rPr>
              <a:t>Séparation de l’Eglise et de l’État</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6C0D13B0-8382-44A4-A9CC-CF11BCD9B2DF}"/>
              </a:ext>
            </a:extLst>
          </p:cNvPr>
          <p:cNvSpPr txBox="1"/>
          <p:nvPr/>
        </p:nvSpPr>
        <p:spPr>
          <a:xfrm>
            <a:off x="1509824" y="6071191"/>
            <a:ext cx="10132828" cy="523220"/>
          </a:xfrm>
          <a:prstGeom prst="rect">
            <a:avLst/>
          </a:prstGeom>
          <a:noFill/>
        </p:spPr>
        <p:txBody>
          <a:bodyPr wrap="square" rtlCol="0">
            <a:spAutoFit/>
          </a:bodyPr>
          <a:lstStyle/>
          <a:p>
            <a:r>
              <a:rPr lang="fr-FR" sz="2800" dirty="0">
                <a:solidFill>
                  <a:srgbClr val="C00000"/>
                </a:solidFill>
                <a:latin typeface="Calibri" panose="020F0502020204030204" pitchFamily="34" charset="0"/>
                <a:ea typeface="Calibri" panose="020F0502020204030204" pitchFamily="34" charset="0"/>
              </a:rPr>
              <a:t>L</a:t>
            </a:r>
            <a:r>
              <a:rPr lang="fr-FR" sz="2800" dirty="0">
                <a:solidFill>
                  <a:srgbClr val="C00000"/>
                </a:solidFill>
                <a:effectLst/>
                <a:latin typeface="Calibri" panose="020F0502020204030204" pitchFamily="34" charset="0"/>
                <a:ea typeface="Calibri" panose="020F0502020204030204" pitchFamily="34" charset="0"/>
              </a:rPr>
              <a:t>’Évangile a toujours pu être annoncé envers et contre-tout…</a:t>
            </a:r>
            <a:endParaRPr lang="fr-FR" sz="2800" dirty="0">
              <a:solidFill>
                <a:srgbClr val="C00000"/>
              </a:solidFill>
            </a:endParaRPr>
          </a:p>
        </p:txBody>
      </p:sp>
    </p:spTree>
    <p:extLst>
      <p:ext uri="{BB962C8B-B14F-4D97-AF65-F5344CB8AC3E}">
        <p14:creationId xmlns:p14="http://schemas.microsoft.com/office/powerpoint/2010/main" val="3460817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84655C1B-C22F-42BD-BE2F-BC49266705BB}"/>
              </a:ext>
            </a:extLst>
          </p:cNvPr>
          <p:cNvSpPr>
            <a:spLocks noGrp="1"/>
          </p:cNvSpPr>
          <p:nvPr>
            <p:ph type="ctrTitle"/>
          </p:nvPr>
        </p:nvSpPr>
        <p:spPr>
          <a:xfrm>
            <a:off x="141767" y="4869712"/>
            <a:ext cx="11752521" cy="1520456"/>
          </a:xfrm>
        </p:spPr>
        <p:txBody>
          <a:bodyPr>
            <a:noAutofit/>
          </a:bodyPr>
          <a:lstStyle/>
          <a:p>
            <a:pPr>
              <a:spcBef>
                <a:spcPts val="300"/>
              </a:spcBef>
              <a:spcAft>
                <a:spcPts val="300"/>
              </a:spcAft>
            </a:pPr>
            <a:r>
              <a:rPr lang="fr-FR" sz="2000" b="1" dirty="0">
                <a:effectLst/>
                <a:latin typeface="Calibri" panose="020F0502020204030204" pitchFamily="34" charset="0"/>
                <a:ea typeface="Times New Roman" panose="02020603050405020304" pitchFamily="18" charset="0"/>
              </a:rPr>
              <a:t>Les mœurs… </a:t>
            </a:r>
            <a:br>
              <a:rPr lang="fr-FR" sz="2000" b="1" dirty="0">
                <a:effectLst/>
                <a:latin typeface="Calibri" panose="020F0502020204030204" pitchFamily="34" charset="0"/>
                <a:ea typeface="Times New Roman" panose="02020603050405020304" pitchFamily="18" charset="0"/>
              </a:rPr>
            </a:br>
            <a:r>
              <a:rPr lang="fr-FR" sz="2000" dirty="0">
                <a:solidFill>
                  <a:srgbClr val="C00000"/>
                </a:solidFill>
                <a:latin typeface="Calibri" panose="020F0502020204030204" pitchFamily="34" charset="0"/>
                <a:ea typeface="Times New Roman" panose="02020603050405020304" pitchFamily="18" charset="0"/>
              </a:rPr>
              <a:t>Quand</a:t>
            </a:r>
            <a:r>
              <a:rPr lang="fr-FR" sz="2000" dirty="0">
                <a:solidFill>
                  <a:srgbClr val="C00000"/>
                </a:solidFill>
                <a:effectLst/>
                <a:latin typeface="Calibri" panose="020F0502020204030204" pitchFamily="34" charset="0"/>
                <a:ea typeface="Times New Roman" panose="02020603050405020304" pitchFamily="18" charset="0"/>
              </a:rPr>
              <a:t> l’</a:t>
            </a:r>
            <a:r>
              <a:rPr lang="fr-FR" sz="2000" dirty="0">
                <a:solidFill>
                  <a:srgbClr val="C00000"/>
                </a:solidFill>
                <a:latin typeface="Calibri" panose="020F0502020204030204" pitchFamily="34" charset="0"/>
                <a:ea typeface="Times New Roman" panose="02020603050405020304" pitchFamily="18" charset="0"/>
              </a:rPr>
              <a:t>E</a:t>
            </a:r>
            <a:r>
              <a:rPr lang="fr-FR" sz="2000" dirty="0">
                <a:solidFill>
                  <a:srgbClr val="C00000"/>
                </a:solidFill>
                <a:effectLst/>
                <a:latin typeface="Calibri" panose="020F0502020204030204" pitchFamily="34" charset="0"/>
                <a:ea typeface="Times New Roman" panose="02020603050405020304" pitchFamily="18" charset="0"/>
              </a:rPr>
              <a:t>glise prend modèle sur la société, abus de pouvoirs, scandales financiers et sexuels</a:t>
            </a:r>
            <a:r>
              <a:rPr lang="fr-FR" sz="2000" dirty="0">
                <a:solidFill>
                  <a:srgbClr val="C00000"/>
                </a:solidFill>
                <a:latin typeface="Calibri" panose="020F0502020204030204" pitchFamily="34" charset="0"/>
                <a:ea typeface="Times New Roman" panose="02020603050405020304" pitchFamily="18" charset="0"/>
              </a:rPr>
              <a:t> se multiplient.</a:t>
            </a:r>
            <a:br>
              <a:rPr lang="fr-FR" sz="2000" dirty="0">
                <a:solidFill>
                  <a:srgbClr val="C00000"/>
                </a:solidFill>
                <a:latin typeface="Calibri" panose="020F0502020204030204" pitchFamily="34" charset="0"/>
                <a:ea typeface="Times New Roman" panose="02020603050405020304" pitchFamily="18" charset="0"/>
              </a:rPr>
            </a:br>
            <a:r>
              <a:rPr lang="fr-FR" sz="2000" dirty="0">
                <a:latin typeface="Calibri" panose="020F0502020204030204" pitchFamily="34" charset="0"/>
                <a:ea typeface="Times New Roman" panose="02020603050405020304" pitchFamily="18" charset="0"/>
              </a:rPr>
              <a:t>	- E</a:t>
            </a:r>
            <a:r>
              <a:rPr lang="fr-FR" sz="2000" dirty="0">
                <a:effectLst/>
                <a:latin typeface="Calibri" panose="020F0502020204030204" pitchFamily="34" charset="0"/>
                <a:ea typeface="Times New Roman" panose="02020603050405020304" pitchFamily="18" charset="0"/>
              </a:rPr>
              <a:t>n 882 le pape Jean VIII est assassiné à coups de marteau pour le contrôle des États de l’Eglise </a:t>
            </a:r>
            <a:br>
              <a:rPr lang="fr-FR" sz="2000" dirty="0">
                <a:effectLst/>
                <a:latin typeface="Calibri" panose="020F0502020204030204" pitchFamily="34" charset="0"/>
                <a:ea typeface="Times New Roman" panose="02020603050405020304" pitchFamily="18" charset="0"/>
              </a:rPr>
            </a:br>
            <a:r>
              <a:rPr lang="fr-FR" sz="2000" dirty="0">
                <a:effectLst/>
                <a:latin typeface="Calibri" panose="020F0502020204030204" pitchFamily="34" charset="0"/>
                <a:ea typeface="Times New Roman" panose="02020603050405020304" pitchFamily="18" charset="0"/>
              </a:rPr>
              <a:t>	- Au X</a:t>
            </a:r>
            <a:r>
              <a:rPr lang="fr-FR" sz="2000" baseline="30000" dirty="0">
                <a:effectLst/>
                <a:latin typeface="Calibri" panose="020F0502020204030204" pitchFamily="34" charset="0"/>
                <a:ea typeface="Times New Roman" panose="02020603050405020304" pitchFamily="18" charset="0"/>
              </a:rPr>
              <a:t>e</a:t>
            </a:r>
            <a:r>
              <a:rPr lang="fr-FR" sz="2000" dirty="0">
                <a:effectLst/>
                <a:latin typeface="Calibri" panose="020F0502020204030204" pitchFamily="34" charset="0"/>
                <a:ea typeface="Times New Roman" panose="02020603050405020304" pitchFamily="18" charset="0"/>
              </a:rPr>
              <a:t> siècle, on vend les charges ecclésiales au plus offrant (</a:t>
            </a:r>
            <a:r>
              <a:rPr lang="fr-FR" sz="2000" dirty="0">
                <a:solidFill>
                  <a:srgbClr val="C00000"/>
                </a:solidFill>
                <a:effectLst/>
                <a:latin typeface="Calibri" panose="020F0502020204030204" pitchFamily="34" charset="0"/>
                <a:ea typeface="Times New Roman" panose="02020603050405020304" pitchFamily="18" charset="0"/>
              </a:rPr>
              <a:t>simonie</a:t>
            </a:r>
            <a:r>
              <a:rPr lang="fr-FR" sz="2000" dirty="0">
                <a:effectLst/>
                <a:latin typeface="Calibri" panose="020F0502020204030204" pitchFamily="34" charset="0"/>
                <a:ea typeface="Times New Roman" panose="02020603050405020304" pitchFamily="18" charset="0"/>
              </a:rPr>
              <a:t>), on les réserve à sa famille 	(</a:t>
            </a:r>
            <a:r>
              <a:rPr lang="fr-FR" sz="2000" dirty="0">
                <a:solidFill>
                  <a:srgbClr val="C00000"/>
                </a:solidFill>
                <a:effectLst/>
                <a:latin typeface="Calibri" panose="020F0502020204030204" pitchFamily="34" charset="0"/>
                <a:ea typeface="Times New Roman" panose="02020603050405020304" pitchFamily="18" charset="0"/>
              </a:rPr>
              <a:t>népotisme</a:t>
            </a:r>
            <a:r>
              <a:rPr lang="fr-FR" sz="2000" dirty="0">
                <a:effectLst/>
                <a:latin typeface="Calibri" panose="020F0502020204030204" pitchFamily="34" charset="0"/>
                <a:ea typeface="Times New Roman" panose="02020603050405020304" pitchFamily="18" charset="0"/>
              </a:rPr>
              <a:t>), quand on ne les transmet pas à ses enfants (</a:t>
            </a:r>
            <a:r>
              <a:rPr lang="fr-FR" sz="2000" dirty="0">
                <a:solidFill>
                  <a:srgbClr val="C00000"/>
                </a:solidFill>
                <a:effectLst/>
                <a:latin typeface="Calibri" panose="020F0502020204030204" pitchFamily="34" charset="0"/>
                <a:ea typeface="Times New Roman" panose="02020603050405020304" pitchFamily="18" charset="0"/>
              </a:rPr>
              <a:t>nicolaïsme</a:t>
            </a:r>
            <a:r>
              <a:rPr lang="fr-FR" sz="2000" dirty="0">
                <a:effectLst/>
                <a:latin typeface="Calibri" panose="020F0502020204030204" pitchFamily="34" charset="0"/>
                <a:ea typeface="Times New Roman" panose="02020603050405020304" pitchFamily="18" charset="0"/>
              </a:rPr>
              <a:t>)…</a:t>
            </a:r>
            <a:endParaRPr lang="fr-FR" sz="2000" dirty="0"/>
          </a:p>
        </p:txBody>
      </p:sp>
      <p:sp>
        <p:nvSpPr>
          <p:cNvPr id="2" name="ZoneTexte 1">
            <a:extLst>
              <a:ext uri="{FF2B5EF4-FFF2-40B4-BE49-F238E27FC236}">
                <a16:creationId xmlns:a16="http://schemas.microsoft.com/office/drawing/2014/main" id="{0AEE81D0-F9E2-42FD-8BB3-E76DFDC8DB7E}"/>
              </a:ext>
            </a:extLst>
          </p:cNvPr>
          <p:cNvSpPr txBox="1"/>
          <p:nvPr/>
        </p:nvSpPr>
        <p:spPr>
          <a:xfrm>
            <a:off x="244548" y="148856"/>
            <a:ext cx="6858000" cy="523220"/>
          </a:xfrm>
          <a:prstGeom prst="rect">
            <a:avLst/>
          </a:prstGeom>
          <a:noFill/>
        </p:spPr>
        <p:txBody>
          <a:bodyPr wrap="square" rtlCol="0">
            <a:spAutoFit/>
          </a:bodyPr>
          <a:lstStyle/>
          <a:p>
            <a:r>
              <a:rPr lang="fr-FR" sz="2800" b="1" dirty="0">
                <a:solidFill>
                  <a:srgbClr val="C00000"/>
                </a:solidFill>
                <a:effectLst/>
                <a:ea typeface="Times New Roman" panose="02020603050405020304" pitchFamily="18" charset="0"/>
              </a:rPr>
              <a:t>Les ombres de l’histoire…</a:t>
            </a:r>
            <a:endParaRPr lang="fr-FR" sz="2800" dirty="0">
              <a:solidFill>
                <a:srgbClr val="C00000"/>
              </a:solidFill>
            </a:endParaRPr>
          </a:p>
        </p:txBody>
      </p:sp>
      <p:sp>
        <p:nvSpPr>
          <p:cNvPr id="3" name="ZoneTexte 2">
            <a:extLst>
              <a:ext uri="{FF2B5EF4-FFF2-40B4-BE49-F238E27FC236}">
                <a16:creationId xmlns:a16="http://schemas.microsoft.com/office/drawing/2014/main" id="{7D53AD52-D911-4736-8DB6-214A611A9DCF}"/>
              </a:ext>
            </a:extLst>
          </p:cNvPr>
          <p:cNvSpPr txBox="1"/>
          <p:nvPr/>
        </p:nvSpPr>
        <p:spPr>
          <a:xfrm>
            <a:off x="127591" y="776177"/>
            <a:ext cx="11802139" cy="1015663"/>
          </a:xfrm>
          <a:prstGeom prst="rect">
            <a:avLst/>
          </a:prstGeom>
          <a:noFill/>
        </p:spPr>
        <p:txBody>
          <a:bodyPr wrap="square" rtlCol="0">
            <a:spAutoFit/>
          </a:bodyPr>
          <a:lstStyle/>
          <a:p>
            <a:pPr algn="ctr"/>
            <a:r>
              <a:rPr lang="fr-FR" sz="2000" b="1" dirty="0">
                <a:effectLst/>
                <a:latin typeface="Calibri" panose="020F0502020204030204" pitchFamily="34" charset="0"/>
                <a:ea typeface="Times New Roman" panose="02020603050405020304" pitchFamily="18" charset="0"/>
              </a:rPr>
              <a:t>Les divisions de l’Église sur des questions de foi, de liturgie ou </a:t>
            </a:r>
            <a:r>
              <a:rPr lang="fr-FR" sz="2000" b="1" dirty="0">
                <a:latin typeface="Calibri" panose="020F0502020204030204" pitchFamily="34" charset="0"/>
                <a:ea typeface="Times New Roman" panose="02020603050405020304" pitchFamily="18" charset="0"/>
              </a:rPr>
              <a:t>de gouvernement</a:t>
            </a:r>
            <a:endParaRPr lang="fr-FR" sz="2000" b="1" dirty="0">
              <a:effectLst/>
              <a:latin typeface="Calibri" panose="020F0502020204030204" pitchFamily="34" charset="0"/>
              <a:ea typeface="Times New Roman" panose="02020603050405020304" pitchFamily="18" charset="0"/>
            </a:endParaRPr>
          </a:p>
          <a:p>
            <a:r>
              <a:rPr lang="fr-FR" sz="2000" dirty="0">
                <a:latin typeface="Calibri" panose="020F0502020204030204" pitchFamily="34" charset="0"/>
                <a:ea typeface="Times New Roman" panose="02020603050405020304" pitchFamily="18" charset="0"/>
              </a:rPr>
              <a:t>Nombreuses dès l’origine : </a:t>
            </a:r>
            <a:r>
              <a:rPr lang="fr-FR" sz="2000" dirty="0">
                <a:effectLst/>
                <a:latin typeface="Calibri" panose="020F0502020204030204" pitchFamily="34" charset="0"/>
                <a:ea typeface="Times New Roman" panose="02020603050405020304" pitchFamily="18" charset="0"/>
              </a:rPr>
              <a:t>ébionisme, docétisme</a:t>
            </a:r>
            <a:r>
              <a:rPr lang="fr-FR" sz="2000" dirty="0">
                <a:latin typeface="Calibri" panose="020F0502020204030204" pitchFamily="34" charset="0"/>
                <a:ea typeface="Times New Roman" panose="02020603050405020304" pitchFamily="18" charset="0"/>
              </a:rPr>
              <a:t>, </a:t>
            </a:r>
            <a:r>
              <a:rPr lang="fr-FR" sz="2000" dirty="0">
                <a:effectLst/>
                <a:latin typeface="Calibri" panose="020F0502020204030204" pitchFamily="34" charset="0"/>
                <a:ea typeface="Times New Roman" panose="02020603050405020304" pitchFamily="18" charset="0"/>
              </a:rPr>
              <a:t>arianisme, montanisme, nestorianisme et monophysisme, donatisme, pélagianisme… </a:t>
            </a:r>
            <a:r>
              <a:rPr lang="fr-FR" sz="2000" dirty="0">
                <a:solidFill>
                  <a:srgbClr val="C00000"/>
                </a:solidFill>
                <a:effectLst/>
                <a:latin typeface="Calibri" panose="020F0502020204030204" pitchFamily="34" charset="0"/>
                <a:ea typeface="Times New Roman" panose="02020603050405020304" pitchFamily="18" charset="0"/>
              </a:rPr>
              <a:t>Causées ou amplifiées par les conditions politiques et l’arrogance des protagonistes…</a:t>
            </a:r>
            <a:endParaRPr lang="fr-FR" sz="2000" dirty="0">
              <a:solidFill>
                <a:srgbClr val="C00000"/>
              </a:solidFill>
            </a:endParaRPr>
          </a:p>
        </p:txBody>
      </p:sp>
      <p:sp>
        <p:nvSpPr>
          <p:cNvPr id="5" name="ZoneTexte 4">
            <a:extLst>
              <a:ext uri="{FF2B5EF4-FFF2-40B4-BE49-F238E27FC236}">
                <a16:creationId xmlns:a16="http://schemas.microsoft.com/office/drawing/2014/main" id="{F0ACC5B8-63E4-4EA6-875E-9ED67FE19110}"/>
              </a:ext>
            </a:extLst>
          </p:cNvPr>
          <p:cNvSpPr txBox="1"/>
          <p:nvPr/>
        </p:nvSpPr>
        <p:spPr>
          <a:xfrm>
            <a:off x="308345" y="3615069"/>
            <a:ext cx="11398102" cy="1015663"/>
          </a:xfrm>
          <a:prstGeom prst="rect">
            <a:avLst/>
          </a:prstGeom>
          <a:solidFill>
            <a:schemeClr val="bg1"/>
          </a:solidFill>
          <a:ln w="19050">
            <a:solidFill>
              <a:schemeClr val="accent1">
                <a:lumMod val="75000"/>
              </a:schemeClr>
            </a:solidFill>
          </a:ln>
        </p:spPr>
        <p:txBody>
          <a:bodyPr wrap="square" rtlCol="0">
            <a:spAutoFit/>
          </a:bodyPr>
          <a:lstStyle/>
          <a:p>
            <a:pPr algn="ctr"/>
            <a:r>
              <a:rPr lang="fr-FR"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À chaque époque on voudrait que les institutions de l’Eglise se coulent dans les structures du monde : </a:t>
            </a:r>
            <a:r>
              <a:rPr lang="fr-FR" sz="2000" dirty="0">
                <a:effectLst/>
                <a:latin typeface="Calibri" panose="020F0502020204030204" pitchFamily="34" charset="0"/>
                <a:ea typeface="Calibri" panose="020F0502020204030204" pitchFamily="34" charset="0"/>
                <a:cs typeface="Calibri" panose="020F0502020204030204" pitchFamily="34" charset="0"/>
              </a:rPr>
              <a:t>monarchique, aristocratique ou démocratique</a:t>
            </a:r>
            <a:r>
              <a:rPr lang="fr-FR" sz="2000" dirty="0">
                <a:latin typeface="Calibri" panose="020F0502020204030204" pitchFamily="34" charset="0"/>
                <a:ea typeface="Calibri" panose="020F0502020204030204" pitchFamily="34" charset="0"/>
                <a:cs typeface="Calibri" panose="020F0502020204030204" pitchFamily="34" charset="0"/>
              </a:rPr>
              <a:t>… </a:t>
            </a:r>
          </a:p>
          <a:p>
            <a:pPr algn="ctr"/>
            <a:r>
              <a:rPr lang="fr-FR"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Mais l’institution de l’Église échappe aux modèles du monde. Son Chef c’est le Christ…</a:t>
            </a:r>
            <a:endParaRPr lang="fr-FR" sz="2000" dirty="0">
              <a:solidFill>
                <a:srgbClr val="C00000"/>
              </a:solidFill>
            </a:endParaRPr>
          </a:p>
        </p:txBody>
      </p:sp>
      <p:sp>
        <p:nvSpPr>
          <p:cNvPr id="6" name="ZoneTexte 5">
            <a:extLst>
              <a:ext uri="{FF2B5EF4-FFF2-40B4-BE49-F238E27FC236}">
                <a16:creationId xmlns:a16="http://schemas.microsoft.com/office/drawing/2014/main" id="{B9BCF7FB-80B4-408D-A277-827B0BAEA4E6}"/>
              </a:ext>
            </a:extLst>
          </p:cNvPr>
          <p:cNvSpPr txBox="1"/>
          <p:nvPr/>
        </p:nvSpPr>
        <p:spPr>
          <a:xfrm>
            <a:off x="0" y="1786269"/>
            <a:ext cx="12032512" cy="1631216"/>
          </a:xfrm>
          <a:prstGeom prst="rect">
            <a:avLst/>
          </a:prstGeom>
          <a:noFill/>
        </p:spPr>
        <p:txBody>
          <a:bodyPr wrap="square" rtlCol="0">
            <a:spAutoFit/>
          </a:bodyPr>
          <a:lstStyle/>
          <a:p>
            <a:pPr algn="ctr"/>
            <a:r>
              <a:rPr lang="fr-FR" sz="2000" b="1" dirty="0">
                <a:effectLst/>
                <a:latin typeface="Calibri" panose="020F0502020204030204" pitchFamily="34" charset="0"/>
                <a:ea typeface="Calibri" panose="020F0502020204030204" pitchFamily="34" charset="0"/>
                <a:cs typeface="Calibri" panose="020F0502020204030204" pitchFamily="34" charset="0"/>
              </a:rPr>
              <a:t>Les contestations institutionnelles au sein même de l’Eglise catholique</a:t>
            </a:r>
          </a:p>
          <a:p>
            <a:r>
              <a:rPr lang="fr-FR" sz="2000" dirty="0">
                <a:latin typeface="Calibri" panose="020F0502020204030204" pitchFamily="34" charset="0"/>
                <a:ea typeface="Calibri" panose="020F0502020204030204" pitchFamily="34" charset="0"/>
                <a:cs typeface="Calibri" panose="020F0502020204030204" pitchFamily="34" charset="0"/>
              </a:rPr>
              <a:t>I</a:t>
            </a:r>
            <a:r>
              <a:rPr lang="fr-FR" sz="2000" dirty="0">
                <a:effectLst/>
                <a:latin typeface="Calibri" panose="020F0502020204030204" pitchFamily="34" charset="0"/>
                <a:ea typeface="Calibri" panose="020F0502020204030204" pitchFamily="34" charset="0"/>
                <a:cs typeface="Calibri" panose="020F0502020204030204" pitchFamily="34" charset="0"/>
              </a:rPr>
              <a:t>nfaillibilité pontificale, rapport entre le pape et le concile, mode de désignation des évêques, célibat des prêtres, conflits entre moines et clergé séculier, place des laïcs, etc. </a:t>
            </a:r>
          </a:p>
          <a:p>
            <a:r>
              <a:rPr lang="fr-FR" sz="2000" dirty="0">
                <a:latin typeface="Calibri" panose="020F0502020204030204" pitchFamily="34" charset="0"/>
                <a:ea typeface="Calibri" panose="020F0502020204030204" pitchFamily="34" charset="0"/>
                <a:cs typeface="Calibri" panose="020F0502020204030204" pitchFamily="34" charset="0"/>
              </a:rPr>
              <a:t>	- </a:t>
            </a:r>
            <a:r>
              <a:rPr lang="fr-FR" sz="2000" dirty="0">
                <a:effectLst/>
                <a:latin typeface="Calibri" panose="020F0502020204030204" pitchFamily="34" charset="0"/>
                <a:ea typeface="Calibri" panose="020F0502020204030204" pitchFamily="34" charset="0"/>
                <a:cs typeface="Calibri" panose="020F0502020204030204" pitchFamily="34" charset="0"/>
              </a:rPr>
              <a:t>Au XIV</a:t>
            </a:r>
            <a:r>
              <a:rPr lang="fr-FR" sz="2000" baseline="30000" dirty="0">
                <a:effectLst/>
                <a:latin typeface="Calibri" panose="020F0502020204030204" pitchFamily="34" charset="0"/>
                <a:ea typeface="Calibri" panose="020F0502020204030204" pitchFamily="34" charset="0"/>
                <a:cs typeface="Calibri" panose="020F0502020204030204" pitchFamily="34" charset="0"/>
              </a:rPr>
              <a:t>e</a:t>
            </a:r>
            <a:r>
              <a:rPr lang="fr-FR" sz="2000" dirty="0">
                <a:effectLst/>
                <a:latin typeface="Calibri" panose="020F0502020204030204" pitchFamily="34" charset="0"/>
                <a:ea typeface="Calibri" panose="020F0502020204030204" pitchFamily="34" charset="0"/>
                <a:cs typeface="Calibri" panose="020F0502020204030204" pitchFamily="34" charset="0"/>
              </a:rPr>
              <a:t> siècle, 2 puis 3 papes se sont disputés à la tête de l’église de 1378 à 1417 près de 40 ans, </a:t>
            </a:r>
          </a:p>
          <a:p>
            <a:r>
              <a:rPr lang="fr-FR" sz="2000" dirty="0">
                <a:latin typeface="Calibri" panose="020F0502020204030204" pitchFamily="34" charset="0"/>
                <a:ea typeface="Calibri" panose="020F0502020204030204" pitchFamily="34" charset="0"/>
                <a:cs typeface="Calibri" panose="020F0502020204030204" pitchFamily="34" charset="0"/>
              </a:rPr>
              <a:t>	- Puis </a:t>
            </a:r>
            <a:r>
              <a:rPr lang="fr-FR" sz="2000" dirty="0">
                <a:effectLst/>
                <a:latin typeface="Calibri" panose="020F0502020204030204" pitchFamily="34" charset="0"/>
                <a:ea typeface="Calibri" panose="020F0502020204030204" pitchFamily="34" charset="0"/>
                <a:cs typeface="Calibri" panose="020F0502020204030204" pitchFamily="34" charset="0"/>
              </a:rPr>
              <a:t>de 1431 à 1449 le Concile de Bâle s’oppose au pape jusqu’à élire un anti-pape… </a:t>
            </a:r>
          </a:p>
        </p:txBody>
      </p:sp>
    </p:spTree>
    <p:extLst>
      <p:ext uri="{BB962C8B-B14F-4D97-AF65-F5344CB8AC3E}">
        <p14:creationId xmlns:p14="http://schemas.microsoft.com/office/powerpoint/2010/main" val="4024406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84655C1B-C22F-42BD-BE2F-BC49266705BB}"/>
              </a:ext>
            </a:extLst>
          </p:cNvPr>
          <p:cNvSpPr>
            <a:spLocks noGrp="1"/>
          </p:cNvSpPr>
          <p:nvPr>
            <p:ph type="ctrTitle"/>
          </p:nvPr>
        </p:nvSpPr>
        <p:spPr>
          <a:xfrm>
            <a:off x="457199" y="5050465"/>
            <a:ext cx="11259879" cy="1435395"/>
          </a:xfrm>
        </p:spPr>
        <p:txBody>
          <a:bodyPr>
            <a:normAutofit fontScale="90000"/>
          </a:bodyPr>
          <a:lstStyle/>
          <a:p>
            <a:pPr>
              <a:lnSpc>
                <a:spcPct val="107000"/>
              </a:lnSpc>
              <a:spcAft>
                <a:spcPts val="300"/>
              </a:spcAft>
            </a:pPr>
            <a:br>
              <a:rPr lang="fr-FR" sz="1800" dirty="0">
                <a:effectLst/>
                <a:latin typeface="Calibri" panose="020F0502020204030204" pitchFamily="34" charset="0"/>
                <a:ea typeface="Calibri" panose="020F0502020204030204" pitchFamily="34" charset="0"/>
                <a:cs typeface="Times New Roman" panose="02020603050405020304" pitchFamily="18" charset="0"/>
              </a:rPr>
            </a:br>
            <a:r>
              <a:rPr lang="fr-FR" sz="2200" b="1" dirty="0">
                <a:effectLst/>
                <a:latin typeface="Calibri" panose="020F0502020204030204" pitchFamily="34" charset="0"/>
                <a:ea typeface="Calibri" panose="020F0502020204030204" pitchFamily="34" charset="0"/>
                <a:cs typeface="Times New Roman" panose="02020603050405020304" pitchFamily="18" charset="0"/>
              </a:rPr>
              <a:t>Mais le lien ne peut être totalement rompu entre chrétiens </a:t>
            </a:r>
            <a:r>
              <a:rPr lang="fr-FR" sz="2200" b="1" dirty="0">
                <a:effectLst/>
                <a:latin typeface="Calibri" panose="020F0502020204030204" pitchFamily="34" charset="0"/>
                <a:ea typeface="Times New Roman" panose="02020603050405020304" pitchFamily="18" charset="0"/>
              </a:rPr>
              <a:t>et il peut y avoir des influences bénéfiques.</a:t>
            </a:r>
            <a:br>
              <a:rPr lang="fr-FR" sz="2200" b="1" dirty="0">
                <a:effectLst/>
                <a:latin typeface="Calibri" panose="020F0502020204030204" pitchFamily="34" charset="0"/>
                <a:ea typeface="Times New Roman" panose="02020603050405020304" pitchFamily="18" charset="0"/>
              </a:rPr>
            </a:br>
            <a:r>
              <a:rPr lang="fr-FR" sz="2200" b="1" dirty="0">
                <a:effectLst/>
                <a:latin typeface="Calibri" panose="020F0502020204030204" pitchFamily="34" charset="0"/>
                <a:ea typeface="Times New Roman" panose="02020603050405020304" pitchFamily="18" charset="0"/>
              </a:rPr>
              <a:t>- </a:t>
            </a:r>
            <a:r>
              <a:rPr lang="fr-FR" sz="2200" dirty="0">
                <a:effectLst/>
                <a:latin typeface="Calibri" panose="020F0502020204030204" pitchFamily="34" charset="0"/>
                <a:ea typeface="Times New Roman" panose="02020603050405020304" pitchFamily="18" charset="0"/>
              </a:rPr>
              <a:t>Importance de la </a:t>
            </a:r>
            <a:r>
              <a:rPr lang="fr-FR" sz="2200" dirty="0">
                <a:solidFill>
                  <a:srgbClr val="C00000"/>
                </a:solidFill>
                <a:effectLst/>
                <a:latin typeface="Calibri" panose="020F0502020204030204" pitchFamily="34" charset="0"/>
                <a:ea typeface="Times New Roman" panose="02020603050405020304" pitchFamily="18" charset="0"/>
              </a:rPr>
              <a:t>liturgie</a:t>
            </a:r>
            <a:r>
              <a:rPr lang="fr-FR" sz="2200" dirty="0">
                <a:effectLst/>
                <a:latin typeface="Calibri" panose="020F0502020204030204" pitchFamily="34" charset="0"/>
                <a:ea typeface="Times New Roman" panose="02020603050405020304" pitchFamily="18" charset="0"/>
              </a:rPr>
              <a:t> et de la </a:t>
            </a:r>
            <a:r>
              <a:rPr lang="fr-FR" sz="2200" dirty="0">
                <a:solidFill>
                  <a:srgbClr val="C00000"/>
                </a:solidFill>
                <a:effectLst/>
                <a:latin typeface="Calibri" panose="020F0502020204030204" pitchFamily="34" charset="0"/>
                <a:ea typeface="Times New Roman" panose="02020603050405020304" pitchFamily="18" charset="0"/>
              </a:rPr>
              <a:t>collégialité</a:t>
            </a:r>
            <a:r>
              <a:rPr lang="fr-FR" sz="2200" dirty="0">
                <a:effectLst/>
                <a:latin typeface="Calibri" panose="020F0502020204030204" pitchFamily="34" charset="0"/>
                <a:ea typeface="Times New Roman" panose="02020603050405020304" pitchFamily="18" charset="0"/>
              </a:rPr>
              <a:t> chez les orthodoxe, </a:t>
            </a:r>
            <a:br>
              <a:rPr lang="fr-FR" sz="2200" dirty="0">
                <a:effectLst/>
                <a:latin typeface="Calibri" panose="020F0502020204030204" pitchFamily="34" charset="0"/>
                <a:ea typeface="Times New Roman" panose="02020603050405020304" pitchFamily="18" charset="0"/>
              </a:rPr>
            </a:br>
            <a:r>
              <a:rPr lang="fr-FR" sz="2200" dirty="0">
                <a:latin typeface="Calibri" panose="020F0502020204030204" pitchFamily="34" charset="0"/>
                <a:ea typeface="Times New Roman" panose="02020603050405020304" pitchFamily="18" charset="0"/>
              </a:rPr>
              <a:t>- R</a:t>
            </a:r>
            <a:r>
              <a:rPr lang="fr-FR" sz="2200" dirty="0">
                <a:effectLst/>
                <a:latin typeface="Calibri" panose="020F0502020204030204" pitchFamily="34" charset="0"/>
                <a:ea typeface="Times New Roman" panose="02020603050405020304" pitchFamily="18" charset="0"/>
              </a:rPr>
              <a:t>ôle des </a:t>
            </a:r>
            <a:r>
              <a:rPr lang="fr-FR" sz="2200" dirty="0">
                <a:solidFill>
                  <a:srgbClr val="C00000"/>
                </a:solidFill>
                <a:effectLst/>
                <a:latin typeface="Calibri" panose="020F0502020204030204" pitchFamily="34" charset="0"/>
                <a:ea typeface="Times New Roman" panose="02020603050405020304" pitchFamily="18" charset="0"/>
              </a:rPr>
              <a:t>laïcs</a:t>
            </a:r>
            <a:r>
              <a:rPr lang="fr-FR" sz="2200" dirty="0">
                <a:effectLst/>
                <a:latin typeface="Calibri" panose="020F0502020204030204" pitchFamily="34" charset="0"/>
                <a:ea typeface="Times New Roman" panose="02020603050405020304" pitchFamily="18" charset="0"/>
              </a:rPr>
              <a:t> dans l’Eglise arménienne,</a:t>
            </a:r>
            <a:br>
              <a:rPr lang="fr-FR" sz="2200" dirty="0">
                <a:effectLst/>
                <a:latin typeface="Calibri" panose="020F0502020204030204" pitchFamily="34" charset="0"/>
                <a:ea typeface="Times New Roman" panose="02020603050405020304" pitchFamily="18" charset="0"/>
              </a:rPr>
            </a:br>
            <a:r>
              <a:rPr lang="fr-FR" sz="2200" dirty="0">
                <a:effectLst/>
                <a:latin typeface="Calibri" panose="020F0502020204030204" pitchFamily="34" charset="0"/>
                <a:ea typeface="Times New Roman" panose="02020603050405020304" pitchFamily="18" charset="0"/>
              </a:rPr>
              <a:t>- Importance de la </a:t>
            </a:r>
            <a:r>
              <a:rPr lang="fr-FR" sz="2200" dirty="0">
                <a:solidFill>
                  <a:srgbClr val="C00000"/>
                </a:solidFill>
                <a:effectLst/>
                <a:latin typeface="Calibri" panose="020F0502020204030204" pitchFamily="34" charset="0"/>
                <a:ea typeface="Times New Roman" panose="02020603050405020304" pitchFamily="18" charset="0"/>
              </a:rPr>
              <a:t>Bible</a:t>
            </a:r>
            <a:r>
              <a:rPr lang="fr-FR" sz="2200" dirty="0">
                <a:effectLst/>
                <a:latin typeface="Calibri" panose="020F0502020204030204" pitchFamily="34" charset="0"/>
                <a:ea typeface="Times New Roman" panose="02020603050405020304" pitchFamily="18" charset="0"/>
              </a:rPr>
              <a:t> et de la </a:t>
            </a:r>
            <a:r>
              <a:rPr lang="fr-FR" sz="2200" dirty="0">
                <a:solidFill>
                  <a:srgbClr val="C00000"/>
                </a:solidFill>
                <a:effectLst/>
                <a:latin typeface="Calibri" panose="020F0502020204030204" pitchFamily="34" charset="0"/>
                <a:ea typeface="Times New Roman" panose="02020603050405020304" pitchFamily="18" charset="0"/>
              </a:rPr>
              <a:t>foi </a:t>
            </a:r>
            <a:r>
              <a:rPr lang="fr-FR" sz="2200" dirty="0">
                <a:solidFill>
                  <a:srgbClr val="C00000"/>
                </a:solidFill>
                <a:latin typeface="Calibri" panose="020F0502020204030204" pitchFamily="34" charset="0"/>
                <a:ea typeface="Times New Roman" panose="02020603050405020304" pitchFamily="18" charset="0"/>
              </a:rPr>
              <a:t>personnelle </a:t>
            </a:r>
            <a:r>
              <a:rPr lang="fr-FR" sz="2200" dirty="0">
                <a:effectLst/>
                <a:latin typeface="Calibri" panose="020F0502020204030204" pitchFamily="34" charset="0"/>
                <a:ea typeface="Times New Roman" panose="02020603050405020304" pitchFamily="18" charset="0"/>
              </a:rPr>
              <a:t>chez les protestants</a:t>
            </a:r>
            <a:endParaRPr lang="fr-FR" sz="2200" dirty="0"/>
          </a:p>
        </p:txBody>
      </p:sp>
      <p:sp>
        <p:nvSpPr>
          <p:cNvPr id="2" name="ZoneTexte 1">
            <a:extLst>
              <a:ext uri="{FF2B5EF4-FFF2-40B4-BE49-F238E27FC236}">
                <a16:creationId xmlns:a16="http://schemas.microsoft.com/office/drawing/2014/main" id="{FC8C2145-DFDB-4BB2-85C5-3FD28D88C246}"/>
              </a:ext>
            </a:extLst>
          </p:cNvPr>
          <p:cNvSpPr txBox="1"/>
          <p:nvPr/>
        </p:nvSpPr>
        <p:spPr>
          <a:xfrm>
            <a:off x="159488" y="138224"/>
            <a:ext cx="6804837" cy="523220"/>
          </a:xfrm>
          <a:prstGeom prst="rect">
            <a:avLst/>
          </a:prstGeom>
          <a:noFill/>
        </p:spPr>
        <p:txBody>
          <a:bodyPr wrap="square" rtlCol="0">
            <a:spAutoFit/>
          </a:bodyPr>
          <a:lstStyle/>
          <a:p>
            <a:r>
              <a:rPr lang="fr-FR" sz="2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Lumières : </a:t>
            </a:r>
            <a:r>
              <a:rPr lang="fr-FR" sz="2800" i="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Ecclesia semper reformanda</a:t>
            </a:r>
            <a:endParaRPr lang="fr-FR" sz="2800" dirty="0">
              <a:solidFill>
                <a:srgbClr val="C00000"/>
              </a:solidFill>
            </a:endParaRPr>
          </a:p>
        </p:txBody>
      </p:sp>
      <p:sp>
        <p:nvSpPr>
          <p:cNvPr id="3" name="ZoneTexte 2">
            <a:extLst>
              <a:ext uri="{FF2B5EF4-FFF2-40B4-BE49-F238E27FC236}">
                <a16:creationId xmlns:a16="http://schemas.microsoft.com/office/drawing/2014/main" id="{EF43777C-2EE5-4E3C-A793-4D467B1EEAF1}"/>
              </a:ext>
            </a:extLst>
          </p:cNvPr>
          <p:cNvSpPr txBox="1"/>
          <p:nvPr/>
        </p:nvSpPr>
        <p:spPr>
          <a:xfrm>
            <a:off x="212648" y="1594883"/>
            <a:ext cx="11844671" cy="1631216"/>
          </a:xfrm>
          <a:prstGeom prst="rect">
            <a:avLst/>
          </a:prstGeom>
          <a:noFill/>
        </p:spPr>
        <p:txBody>
          <a:bodyPr wrap="square" rtlCol="0">
            <a:spAutoFit/>
          </a:bodyPr>
          <a:lstStyle/>
          <a:p>
            <a:r>
              <a:rPr lang="fr-FR" sz="2000" b="1" dirty="0">
                <a:latin typeface="Calibri" panose="020F0502020204030204" pitchFamily="34" charset="0"/>
                <a:ea typeface="Calibri" panose="020F0502020204030204" pitchFamily="34" charset="0"/>
                <a:cs typeface="Times New Roman" panose="02020603050405020304" pitchFamily="18" charset="0"/>
              </a:rPr>
              <a:t>Réformes et réveils spirituels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peuvent être initiés par :</a:t>
            </a:r>
          </a:p>
          <a:p>
            <a:pPr marL="285750" indent="-285750">
              <a:buFontTx/>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Les autorités politiques (renaissance carolingienne)</a:t>
            </a:r>
          </a:p>
          <a:p>
            <a:pPr marL="285750" indent="-285750">
              <a:buFontTx/>
              <a:buChar char="-"/>
            </a:pPr>
            <a:r>
              <a:rPr lang="fr-FR" sz="2000" dirty="0">
                <a:latin typeface="Calibri" panose="020F0502020204030204" pitchFamily="34" charset="0"/>
                <a:ea typeface="Calibri" panose="020F0502020204030204" pitchFamily="34" charset="0"/>
                <a:cs typeface="Times New Roman" panose="02020603050405020304" pitchFamily="18" charset="0"/>
              </a:rPr>
              <a:t>Des </a:t>
            </a:r>
            <a:r>
              <a:rPr lang="fr-FR" sz="2000" dirty="0">
                <a:effectLst/>
                <a:latin typeface="Calibri" panose="020F0502020204030204" pitchFamily="34" charset="0"/>
                <a:ea typeface="Calibri" panose="020F0502020204030204" pitchFamily="34" charset="0"/>
                <a:cs typeface="Times New Roman" panose="02020603050405020304" pitchFamily="18" charset="0"/>
              </a:rPr>
              <a:t>réformes monastiques à Cluny (X-XI</a:t>
            </a:r>
            <a:r>
              <a:rPr lang="fr-FR" sz="20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fr-FR" sz="2000" dirty="0">
                <a:effectLst/>
                <a:latin typeface="Calibri" panose="020F0502020204030204" pitchFamily="34" charset="0"/>
                <a:ea typeface="Calibri" panose="020F0502020204030204" pitchFamily="34" charset="0"/>
                <a:cs typeface="Times New Roman" panose="02020603050405020304" pitchFamily="18" charset="0"/>
              </a:rPr>
              <a:t> s.), à Cîteaux (XII</a:t>
            </a:r>
            <a:r>
              <a:rPr lang="fr-FR" sz="20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fr-FR" sz="2000" dirty="0">
                <a:effectLst/>
                <a:latin typeface="Calibri" panose="020F0502020204030204" pitchFamily="34" charset="0"/>
                <a:ea typeface="Calibri" panose="020F0502020204030204" pitchFamily="34" charset="0"/>
                <a:cs typeface="Times New Roman" panose="02020603050405020304" pitchFamily="18" charset="0"/>
              </a:rPr>
              <a:t> s.), </a:t>
            </a:r>
            <a:r>
              <a:rPr lang="fr-FR" sz="2000" dirty="0">
                <a:latin typeface="Calibri" panose="020F0502020204030204" pitchFamily="34" charset="0"/>
                <a:ea typeface="Calibri" panose="020F0502020204030204" pitchFamily="34" charset="0"/>
                <a:cs typeface="Times New Roman" panose="02020603050405020304" pitchFamily="18" charset="0"/>
              </a:rPr>
              <a:t>chez les franciscains et dominicains (</a:t>
            </a:r>
            <a:r>
              <a:rPr lang="fr-FR" sz="2000" dirty="0">
                <a:effectLst/>
                <a:latin typeface="Calibri" panose="020F0502020204030204" pitchFamily="34" charset="0"/>
                <a:ea typeface="Calibri" panose="020F0502020204030204" pitchFamily="34" charset="0"/>
                <a:cs typeface="Times New Roman" panose="02020603050405020304" pitchFamily="18" charset="0"/>
              </a:rPr>
              <a:t>XIII</a:t>
            </a:r>
            <a:r>
              <a:rPr lang="fr-FR" sz="20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fr-FR" sz="2000" dirty="0">
                <a:effectLst/>
                <a:latin typeface="Calibri" panose="020F0502020204030204" pitchFamily="34" charset="0"/>
                <a:ea typeface="Calibri" panose="020F0502020204030204" pitchFamily="34" charset="0"/>
                <a:cs typeface="Times New Roman" panose="02020603050405020304" pitchFamily="18" charset="0"/>
              </a:rPr>
              <a:t> s.)</a:t>
            </a:r>
            <a:r>
              <a:rPr lang="fr-FR" sz="2000" dirty="0">
                <a:latin typeface="Calibri" panose="020F0502020204030204" pitchFamily="34" charset="0"/>
                <a:ea typeface="Calibri" panose="020F0502020204030204" pitchFamily="34" charset="0"/>
                <a:cs typeface="Times New Roman" panose="02020603050405020304" pitchFamily="18" charset="0"/>
              </a:rPr>
              <a:t>…</a:t>
            </a:r>
          </a:p>
          <a:p>
            <a:pPr marL="285750" indent="-285750">
              <a:buFontTx/>
              <a:buChar char="-"/>
            </a:pPr>
            <a:r>
              <a:rPr lang="fr-FR" sz="2000" dirty="0">
                <a:latin typeface="Calibri" panose="020F0502020204030204" pitchFamily="34" charset="0"/>
                <a:ea typeface="Calibri" panose="020F0502020204030204" pitchFamily="34" charset="0"/>
                <a:cs typeface="Times New Roman" panose="02020603050405020304" pitchFamily="18" charset="0"/>
              </a:rPr>
              <a:t>La </a:t>
            </a:r>
            <a:r>
              <a:rPr lang="fr-FR" sz="2000" dirty="0">
                <a:effectLst/>
                <a:latin typeface="Calibri" panose="020F0502020204030204" pitchFamily="34" charset="0"/>
                <a:ea typeface="Calibri" panose="020F0502020204030204" pitchFamily="34" charset="0"/>
                <a:cs typeface="Times New Roman" panose="02020603050405020304" pitchFamily="18" charset="0"/>
              </a:rPr>
              <a:t>papauté lors de la réforme grégorienne</a:t>
            </a:r>
          </a:p>
          <a:p>
            <a:pPr marL="285750" indent="-285750">
              <a:buFontTx/>
              <a:buChar char="-"/>
            </a:pPr>
            <a:r>
              <a:rPr lang="fr-FR" sz="2000" dirty="0">
                <a:latin typeface="Calibri" panose="020F0502020204030204" pitchFamily="34" charset="0"/>
                <a:cs typeface="Times New Roman" panose="02020603050405020304" pitchFamily="18" charset="0"/>
              </a:rPr>
              <a:t>Le travail de pasteurs, de théologiens, de simples fidèles engagés… les saints font grandir l’Eglise.</a:t>
            </a:r>
            <a:endParaRPr lang="fr-FR" sz="2000" dirty="0"/>
          </a:p>
        </p:txBody>
      </p:sp>
      <p:sp>
        <p:nvSpPr>
          <p:cNvPr id="5" name="ZoneTexte 4">
            <a:extLst>
              <a:ext uri="{FF2B5EF4-FFF2-40B4-BE49-F238E27FC236}">
                <a16:creationId xmlns:a16="http://schemas.microsoft.com/office/drawing/2014/main" id="{BDEFC37D-ACC3-4947-A9A3-477000DC58B9}"/>
              </a:ext>
            </a:extLst>
          </p:cNvPr>
          <p:cNvSpPr txBox="1"/>
          <p:nvPr/>
        </p:nvSpPr>
        <p:spPr>
          <a:xfrm>
            <a:off x="404038" y="3572540"/>
            <a:ext cx="11376836" cy="1323439"/>
          </a:xfrm>
          <a:prstGeom prst="rect">
            <a:avLst/>
          </a:prstGeom>
          <a:solidFill>
            <a:schemeClr val="bg1"/>
          </a:solidFill>
          <a:ln w="19050">
            <a:solidFill>
              <a:schemeClr val="accent1">
                <a:lumMod val="75000"/>
              </a:schemeClr>
            </a:solidFill>
          </a:ln>
        </p:spPr>
        <p:txBody>
          <a:bodyPr wrap="square" rtlCol="0">
            <a:spAutoFit/>
          </a:bodyPr>
          <a:lstStyle/>
          <a:p>
            <a:pPr algn="ctr"/>
            <a:r>
              <a:rPr lang="fr-FR" sz="2000" b="1" dirty="0">
                <a:effectLst/>
                <a:latin typeface="Calibri" panose="020F0502020204030204" pitchFamily="34" charset="0"/>
                <a:ea typeface="Calibri" panose="020F0502020204030204" pitchFamily="34" charset="0"/>
                <a:cs typeface="Times New Roman" panose="02020603050405020304" pitchFamily="18" charset="0"/>
              </a:rPr>
              <a:t>Le désir légitime de Réformes au début de la Renaissance débouche sur la rupture protestante </a:t>
            </a:r>
          </a:p>
          <a:p>
            <a:r>
              <a:rPr lang="fr-FR" sz="2000" dirty="0">
                <a:effectLst/>
                <a:latin typeface="Calibri" panose="020F0502020204030204" pitchFamily="34" charset="0"/>
                <a:ea typeface="Calibri" panose="020F0502020204030204" pitchFamily="34" charset="0"/>
                <a:cs typeface="Times New Roman" panose="02020603050405020304" pitchFamily="18" charset="0"/>
              </a:rPr>
              <a:t>Les intuitions de Luther ét</a:t>
            </a:r>
            <a:r>
              <a:rPr lang="fr-FR" sz="2000" dirty="0">
                <a:latin typeface="Calibri" panose="020F0502020204030204" pitchFamily="34" charset="0"/>
                <a:ea typeface="Calibri" panose="020F0502020204030204" pitchFamily="34" charset="0"/>
                <a:cs typeface="Times New Roman" panose="02020603050405020304" pitchFamily="18" charset="0"/>
              </a:rPr>
              <a:t>a</a:t>
            </a:r>
            <a:r>
              <a:rPr lang="fr-FR" sz="2000" dirty="0">
                <a:effectLst/>
                <a:latin typeface="Calibri" panose="020F0502020204030204" pitchFamily="34" charset="0"/>
                <a:ea typeface="Calibri" panose="020F0502020204030204" pitchFamily="34" charset="0"/>
                <a:cs typeface="Times New Roman" panose="02020603050405020304" pitchFamily="18" charset="0"/>
              </a:rPr>
              <a:t>ient </a:t>
            </a:r>
            <a:r>
              <a:rPr lang="fr-FR" sz="2000" dirty="0">
                <a:latin typeface="Calibri" panose="020F0502020204030204" pitchFamily="34" charset="0"/>
                <a:ea typeface="Calibri" panose="020F0502020204030204" pitchFamily="34" charset="0"/>
                <a:cs typeface="Times New Roman" panose="02020603050405020304" pitchFamily="18" charset="0"/>
              </a:rPr>
              <a:t>justes rappelant l’importance de la foi, de la grâce et de l’Ecriture sainte.</a:t>
            </a:r>
          </a:p>
          <a:p>
            <a:r>
              <a:rPr lang="fr-FR" sz="2000" dirty="0">
                <a:effectLst/>
                <a:latin typeface="Calibri" panose="020F0502020204030204" pitchFamily="34" charset="0"/>
                <a:ea typeface="Calibri" panose="020F0502020204030204" pitchFamily="34" charset="0"/>
                <a:cs typeface="Times New Roman" panose="02020603050405020304" pitchFamily="18" charset="0"/>
              </a:rPr>
              <a:t>Mais il absolutise : Sola Fide, Sola Gratia Dei, Sola Scriptura</a:t>
            </a:r>
            <a:r>
              <a:rPr lang="fr-FR" sz="2000" dirty="0">
                <a:latin typeface="Calibri" panose="020F0502020204030204" pitchFamily="34" charset="0"/>
                <a:ea typeface="Calibri" panose="020F0502020204030204" pitchFamily="34" charset="0"/>
                <a:cs typeface="Times New Roman" panose="02020603050405020304" pitchFamily="18" charset="0"/>
              </a:rPr>
              <a:t>... </a:t>
            </a:r>
            <a:r>
              <a:rPr lang="fr-FR" sz="2000" dirty="0">
                <a:effectLst/>
                <a:latin typeface="Calibri" panose="020F0502020204030204" pitchFamily="34" charset="0"/>
                <a:ea typeface="Calibri" panose="020F0502020204030204" pitchFamily="34" charset="0"/>
                <a:cs typeface="Times New Roman" panose="02020603050405020304" pitchFamily="18" charset="0"/>
              </a:rPr>
              <a:t>La violence des controverses et les conditions politiques radicalisent ses thèses et favorisent leur expansion…</a:t>
            </a:r>
            <a:endParaRPr lang="fr-FR" sz="2000" dirty="0"/>
          </a:p>
        </p:txBody>
      </p:sp>
      <p:sp>
        <p:nvSpPr>
          <p:cNvPr id="7" name="ZoneTexte 6">
            <a:extLst>
              <a:ext uri="{FF2B5EF4-FFF2-40B4-BE49-F238E27FC236}">
                <a16:creationId xmlns:a16="http://schemas.microsoft.com/office/drawing/2014/main" id="{9E7DB9C4-5D3A-459B-AEE4-188476B9A510}"/>
              </a:ext>
            </a:extLst>
          </p:cNvPr>
          <p:cNvSpPr txBox="1"/>
          <p:nvPr/>
        </p:nvSpPr>
        <p:spPr>
          <a:xfrm>
            <a:off x="2339164" y="680484"/>
            <a:ext cx="7751134" cy="707886"/>
          </a:xfrm>
          <a:prstGeom prst="rect">
            <a:avLst/>
          </a:prstGeom>
          <a:noFill/>
        </p:spPr>
        <p:txBody>
          <a:bodyPr wrap="square" rtlCol="0">
            <a:spAutoFit/>
          </a:bodyPr>
          <a:lstStyle/>
          <a:p>
            <a:r>
              <a:rPr lang="fr-FR" sz="2000" dirty="0">
                <a:latin typeface="Calibri" panose="020F0502020204030204" pitchFamily="34" charset="0"/>
                <a:ea typeface="Calibri" panose="020F0502020204030204" pitchFamily="34" charset="0"/>
                <a:cs typeface="Times New Roman" panose="02020603050405020304" pitchFamily="18" charset="0"/>
              </a:rPr>
              <a:t>D</a:t>
            </a:r>
            <a:r>
              <a:rPr lang="fr-FR" sz="2000" dirty="0">
                <a:effectLst/>
                <a:latin typeface="Calibri" panose="020F0502020204030204" pitchFamily="34" charset="0"/>
                <a:ea typeface="Calibri" panose="020F0502020204030204" pitchFamily="34" charset="0"/>
                <a:cs typeface="Times New Roman" panose="02020603050405020304" pitchFamily="18" charset="0"/>
              </a:rPr>
              <a:t>ans les périodes les plus fastes, il y a des germes de décadence, </a:t>
            </a:r>
          </a:p>
          <a:p>
            <a:r>
              <a:rPr lang="fr-FR" sz="2000" dirty="0">
                <a:latin typeface="Calibri" panose="020F0502020204030204" pitchFamily="34" charset="0"/>
                <a:ea typeface="Calibri" panose="020F0502020204030204" pitchFamily="34" charset="0"/>
                <a:cs typeface="Times New Roman" panose="02020603050405020304" pitchFamily="18" charset="0"/>
              </a:rPr>
              <a:t>D</a:t>
            </a:r>
            <a:r>
              <a:rPr lang="fr-FR" sz="2000" dirty="0">
                <a:effectLst/>
                <a:latin typeface="Calibri" panose="020F0502020204030204" pitchFamily="34" charset="0"/>
                <a:ea typeface="Calibri" panose="020F0502020204030204" pitchFamily="34" charset="0"/>
                <a:cs typeface="Times New Roman" panose="02020603050405020304" pitchFamily="18" charset="0"/>
              </a:rPr>
              <a:t>ans les périodes les plus noires, il y a des levains pour un renouveau…</a:t>
            </a:r>
            <a:endParaRPr lang="fr-FR" sz="2000" dirty="0"/>
          </a:p>
        </p:txBody>
      </p:sp>
    </p:spTree>
    <p:extLst>
      <p:ext uri="{BB962C8B-B14F-4D97-AF65-F5344CB8AC3E}">
        <p14:creationId xmlns:p14="http://schemas.microsoft.com/office/powerpoint/2010/main" val="1662921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84655C1B-C22F-42BD-BE2F-BC49266705BB}"/>
              </a:ext>
            </a:extLst>
          </p:cNvPr>
          <p:cNvSpPr>
            <a:spLocks noGrp="1"/>
          </p:cNvSpPr>
          <p:nvPr>
            <p:ph type="ctrTitle"/>
          </p:nvPr>
        </p:nvSpPr>
        <p:spPr>
          <a:xfrm>
            <a:off x="239697" y="4332303"/>
            <a:ext cx="11727402" cy="2006353"/>
          </a:xfrm>
          <a:solidFill>
            <a:schemeClr val="bg1"/>
          </a:solidFill>
          <a:ln w="19050">
            <a:solidFill>
              <a:schemeClr val="accent1">
                <a:lumMod val="75000"/>
              </a:schemeClr>
            </a:solidFill>
          </a:ln>
        </p:spPr>
        <p:txBody>
          <a:bodyPr>
            <a:noAutofit/>
          </a:bodyPr>
          <a:lstStyle/>
          <a:p>
            <a:pPr indent="450215" algn="just">
              <a:spcBef>
                <a:spcPts val="300"/>
              </a:spcBef>
              <a:spcAft>
                <a:spcPts val="300"/>
              </a:spcAft>
            </a:pPr>
            <a:br>
              <a:rPr lang="fr-FR" sz="2000" b="1" i="1" dirty="0">
                <a:latin typeface="+mn-lt"/>
                <a:ea typeface="Times New Roman" panose="02020603050405020304" pitchFamily="18" charset="0"/>
              </a:rPr>
            </a:br>
            <a:r>
              <a:rPr lang="fr-FR" sz="2000" dirty="0">
                <a:latin typeface="+mn-lt"/>
                <a:ea typeface="Times New Roman" panose="02020603050405020304" pitchFamily="18" charset="0"/>
              </a:rPr>
              <a:t>«</a:t>
            </a:r>
            <a:r>
              <a:rPr lang="fr-FR" sz="2000" b="1" dirty="0">
                <a:latin typeface="+mn-lt"/>
                <a:ea typeface="Times New Roman" panose="02020603050405020304" pitchFamily="18" charset="0"/>
              </a:rPr>
              <a:t> </a:t>
            </a:r>
            <a:r>
              <a:rPr lang="fr-FR" sz="2000" dirty="0">
                <a:effectLst/>
                <a:latin typeface="+mn-lt"/>
                <a:ea typeface="Times New Roman" panose="02020603050405020304" pitchFamily="18" charset="0"/>
              </a:rPr>
              <a:t>Au sens que lui donne la doctrine catholique, et qui est fondamentalement théologique, </a:t>
            </a:r>
            <a:r>
              <a:rPr lang="fr-FR" sz="2000" b="1" dirty="0">
                <a:effectLst/>
                <a:latin typeface="+mn-lt"/>
                <a:ea typeface="Times New Roman" panose="02020603050405020304" pitchFamily="18" charset="0"/>
              </a:rPr>
              <a:t>la repentance est une demande de pardon unilatérale qui a un sens spirituel</a:t>
            </a:r>
            <a:r>
              <a:rPr lang="fr-FR" sz="2000" dirty="0">
                <a:effectLst/>
                <a:latin typeface="+mn-lt"/>
                <a:ea typeface="Times New Roman" panose="02020603050405020304" pitchFamily="18" charset="0"/>
              </a:rPr>
              <a:t>. La repentance ne consiste pas à demander pardon pour des fautes commises avant soi au terme d'une comptabilité historique, c'est l'humilité du croyant et surtout de sa communauté de foi devant son Dieu.[…] Si l'Inquisition d'hier doit servir au procès de l'Église d'aujourd'hui, cela n'a aucun sens ; en revanche, si l'Inquisition d'hier doit servir à se prémunir du risque constant qu'elle représente et nous faire comprendre ce qu'est l'Église d'aujourd'hui,  alors l'étudier et la comprendre devient utile et moralement nécessaire. »</a:t>
            </a:r>
            <a:endParaRPr lang="fr-FR" sz="2000" dirty="0">
              <a:latin typeface="+mn-lt"/>
            </a:endParaRPr>
          </a:p>
        </p:txBody>
      </p:sp>
      <p:sp>
        <p:nvSpPr>
          <p:cNvPr id="3" name="ZoneTexte 2">
            <a:extLst>
              <a:ext uri="{FF2B5EF4-FFF2-40B4-BE49-F238E27FC236}">
                <a16:creationId xmlns:a16="http://schemas.microsoft.com/office/drawing/2014/main" id="{0C51DAC5-8D38-479C-A60F-62039AD012FE}"/>
              </a:ext>
            </a:extLst>
          </p:cNvPr>
          <p:cNvSpPr txBox="1"/>
          <p:nvPr/>
        </p:nvSpPr>
        <p:spPr>
          <a:xfrm>
            <a:off x="301840" y="186431"/>
            <a:ext cx="4518734" cy="523220"/>
          </a:xfrm>
          <a:prstGeom prst="rect">
            <a:avLst/>
          </a:prstGeom>
          <a:noFill/>
        </p:spPr>
        <p:txBody>
          <a:bodyPr wrap="square" rtlCol="0">
            <a:spAutoFit/>
          </a:bodyPr>
          <a:lstStyle/>
          <a:p>
            <a:r>
              <a:rPr lang="fr-FR" sz="2800" dirty="0">
                <a:solidFill>
                  <a:srgbClr val="FF0000"/>
                </a:solidFill>
                <a:effectLst/>
                <a:latin typeface="Calibri" panose="020F0502020204030204" pitchFamily="34" charset="0"/>
                <a:ea typeface="Times New Roman" panose="02020603050405020304" pitchFamily="18" charset="0"/>
              </a:rPr>
              <a:t>Violences et repentance</a:t>
            </a:r>
            <a:endParaRPr lang="fr-FR" sz="2800" dirty="0"/>
          </a:p>
        </p:txBody>
      </p:sp>
      <p:sp>
        <p:nvSpPr>
          <p:cNvPr id="10" name="ZoneTexte 9">
            <a:extLst>
              <a:ext uri="{FF2B5EF4-FFF2-40B4-BE49-F238E27FC236}">
                <a16:creationId xmlns:a16="http://schemas.microsoft.com/office/drawing/2014/main" id="{4C1283FA-24E9-4A75-A306-698CCF663B7E}"/>
              </a:ext>
            </a:extLst>
          </p:cNvPr>
          <p:cNvSpPr txBox="1"/>
          <p:nvPr/>
        </p:nvSpPr>
        <p:spPr>
          <a:xfrm>
            <a:off x="328474" y="710214"/>
            <a:ext cx="9312676" cy="707886"/>
          </a:xfrm>
          <a:prstGeom prst="rect">
            <a:avLst/>
          </a:prstGeom>
          <a:noFill/>
        </p:spPr>
        <p:txBody>
          <a:bodyPr wrap="square" rtlCol="0">
            <a:spAutoFit/>
          </a:bodyPr>
          <a:lstStyle/>
          <a:p>
            <a:r>
              <a:rPr lang="fr-FR" sz="2000" dirty="0">
                <a:ea typeface="Times New Roman" panose="02020603050405020304" pitchFamily="18" charset="0"/>
              </a:rPr>
              <a:t>La </a:t>
            </a:r>
            <a:r>
              <a:rPr lang="fr-FR" sz="2000" dirty="0">
                <a:effectLst/>
                <a:ea typeface="Times New Roman" panose="02020603050405020304" pitchFamily="18" charset="0"/>
              </a:rPr>
              <a:t>violence suscite un légitime scandale d’autant plus grand lorsque l’Eglise y est mêlée, </a:t>
            </a:r>
            <a:br>
              <a:rPr lang="fr-FR" sz="2000" dirty="0">
                <a:effectLst/>
                <a:ea typeface="Times New Roman" panose="02020603050405020304" pitchFamily="18" charset="0"/>
              </a:rPr>
            </a:br>
            <a:r>
              <a:rPr lang="fr-FR" sz="2000" dirty="0">
                <a:ea typeface="Times New Roman" panose="02020603050405020304" pitchFamily="18" charset="0"/>
              </a:rPr>
              <a:t>dépréciant la foi aux yeux de nos contemporains.</a:t>
            </a:r>
          </a:p>
        </p:txBody>
      </p:sp>
      <p:sp>
        <p:nvSpPr>
          <p:cNvPr id="11" name="ZoneTexte 10">
            <a:extLst>
              <a:ext uri="{FF2B5EF4-FFF2-40B4-BE49-F238E27FC236}">
                <a16:creationId xmlns:a16="http://schemas.microsoft.com/office/drawing/2014/main" id="{E281F926-30F2-4361-B4ED-6DED1ECF6A42}"/>
              </a:ext>
            </a:extLst>
          </p:cNvPr>
          <p:cNvSpPr txBox="1"/>
          <p:nvPr/>
        </p:nvSpPr>
        <p:spPr>
          <a:xfrm>
            <a:off x="745724" y="1828798"/>
            <a:ext cx="10626571" cy="707886"/>
          </a:xfrm>
          <a:prstGeom prst="rect">
            <a:avLst/>
          </a:prstGeom>
          <a:solidFill>
            <a:schemeClr val="bg1"/>
          </a:solidFill>
          <a:ln w="19050">
            <a:solidFill>
              <a:schemeClr val="accent1">
                <a:lumMod val="75000"/>
              </a:schemeClr>
            </a:solidFill>
          </a:ln>
        </p:spPr>
        <p:txBody>
          <a:bodyPr wrap="square" rtlCol="0">
            <a:spAutoFit/>
          </a:bodyPr>
          <a:lstStyle/>
          <a:p>
            <a:pPr algn="ctr"/>
            <a:r>
              <a:rPr lang="fr-FR" sz="2000" dirty="0">
                <a:effectLst/>
                <a:ea typeface="Times New Roman" panose="02020603050405020304" pitchFamily="18" charset="0"/>
              </a:rPr>
              <a:t>« Les manifestations de violence ne peuvent être attribuées à la religion en tant que telle, mais aux limites culturelles dans lesquelles elle est vécue et se développe dans le temps.» </a:t>
            </a:r>
            <a:endParaRPr lang="fr-FR" sz="1400" dirty="0"/>
          </a:p>
        </p:txBody>
      </p:sp>
      <p:sp>
        <p:nvSpPr>
          <p:cNvPr id="12" name="ZoneTexte 11">
            <a:extLst>
              <a:ext uri="{FF2B5EF4-FFF2-40B4-BE49-F238E27FC236}">
                <a16:creationId xmlns:a16="http://schemas.microsoft.com/office/drawing/2014/main" id="{4699B50B-CDF5-479E-B737-B8EDDD588AFC}"/>
              </a:ext>
            </a:extLst>
          </p:cNvPr>
          <p:cNvSpPr txBox="1"/>
          <p:nvPr/>
        </p:nvSpPr>
        <p:spPr>
          <a:xfrm>
            <a:off x="355106" y="2840855"/>
            <a:ext cx="10617693" cy="1015663"/>
          </a:xfrm>
          <a:prstGeom prst="rect">
            <a:avLst/>
          </a:prstGeom>
          <a:noFill/>
        </p:spPr>
        <p:txBody>
          <a:bodyPr wrap="square" rtlCol="0">
            <a:spAutoFit/>
          </a:bodyPr>
          <a:lstStyle/>
          <a:p>
            <a:pPr algn="ctr"/>
            <a:r>
              <a:rPr lang="fr-FR" sz="2000" dirty="0">
                <a:effectLst/>
                <a:latin typeface="Calibri" panose="020F0502020204030204" pitchFamily="34" charset="0"/>
                <a:ea typeface="Times New Roman" panose="02020603050405020304" pitchFamily="18" charset="0"/>
              </a:rPr>
              <a:t>L’Église a su reconnaître les points sombres de son histoire. </a:t>
            </a:r>
          </a:p>
          <a:p>
            <a:pPr algn="ctr"/>
            <a:r>
              <a:rPr lang="fr-FR" sz="2000" dirty="0">
                <a:effectLst/>
                <a:latin typeface="Calibri" panose="020F0502020204030204" pitchFamily="34" charset="0"/>
                <a:ea typeface="Times New Roman" panose="02020603050405020304" pitchFamily="18" charset="0"/>
              </a:rPr>
              <a:t>En particulier lors de la repentance exprimée par Jean-Paul II envers le peuple juif.</a:t>
            </a:r>
          </a:p>
          <a:p>
            <a:pPr algn="ctr"/>
            <a:r>
              <a:rPr lang="fr-FR" sz="2000" dirty="0">
                <a:latin typeface="Calibri" panose="020F0502020204030204" pitchFamily="34" charset="0"/>
                <a:ea typeface="Times New Roman" panose="02020603050405020304" pitchFamily="18" charset="0"/>
              </a:rPr>
              <a:t>La repentance est parfois mal comprise.</a:t>
            </a:r>
            <a:r>
              <a:rPr lang="fr-FR" sz="2000" dirty="0">
                <a:effectLst/>
                <a:latin typeface="Calibri" panose="020F0502020204030204" pitchFamily="34" charset="0"/>
                <a:ea typeface="Times New Roman" panose="02020603050405020304" pitchFamily="18" charset="0"/>
              </a:rPr>
              <a:t> </a:t>
            </a:r>
            <a:endParaRPr lang="fr-FR" sz="2000" dirty="0"/>
          </a:p>
        </p:txBody>
      </p:sp>
      <p:sp>
        <p:nvSpPr>
          <p:cNvPr id="13" name="ZoneTexte 12">
            <a:extLst>
              <a:ext uri="{FF2B5EF4-FFF2-40B4-BE49-F238E27FC236}">
                <a16:creationId xmlns:a16="http://schemas.microsoft.com/office/drawing/2014/main" id="{D8D92A8B-BBCE-4C93-B966-39F7EAE40FDF}"/>
              </a:ext>
            </a:extLst>
          </p:cNvPr>
          <p:cNvSpPr txBox="1"/>
          <p:nvPr/>
        </p:nvSpPr>
        <p:spPr>
          <a:xfrm>
            <a:off x="3142696" y="3941688"/>
            <a:ext cx="5557420" cy="400110"/>
          </a:xfrm>
          <a:prstGeom prst="rect">
            <a:avLst/>
          </a:prstGeom>
          <a:noFill/>
        </p:spPr>
        <p:txBody>
          <a:bodyPr wrap="square" rtlCol="0">
            <a:spAutoFit/>
          </a:bodyPr>
          <a:lstStyle/>
          <a:p>
            <a:r>
              <a:rPr lang="fr-FR" sz="2000" b="1" dirty="0">
                <a:effectLst/>
                <a:latin typeface="Calibri" panose="020F0502020204030204" pitchFamily="34" charset="0"/>
                <a:ea typeface="Times New Roman" panose="02020603050405020304" pitchFamily="18" charset="0"/>
              </a:rPr>
              <a:t>Il est important de </a:t>
            </a:r>
            <a:r>
              <a:rPr lang="fr-FR" sz="2000" b="1" dirty="0">
                <a:effectLst/>
                <a:latin typeface="+mn-lt"/>
                <a:ea typeface="Times New Roman" panose="02020603050405020304" pitchFamily="18" charset="0"/>
              </a:rPr>
              <a:t>poser un juste discernement</a:t>
            </a:r>
            <a:endParaRPr lang="fr-FR" sz="2000" dirty="0"/>
          </a:p>
        </p:txBody>
      </p:sp>
      <p:sp>
        <p:nvSpPr>
          <p:cNvPr id="14" name="ZoneTexte 13">
            <a:extLst>
              <a:ext uri="{FF2B5EF4-FFF2-40B4-BE49-F238E27FC236}">
                <a16:creationId xmlns:a16="http://schemas.microsoft.com/office/drawing/2014/main" id="{21FC6073-45BA-460C-9F29-D3788EEF4751}"/>
              </a:ext>
            </a:extLst>
          </p:cNvPr>
          <p:cNvSpPr txBox="1"/>
          <p:nvPr/>
        </p:nvSpPr>
        <p:spPr>
          <a:xfrm>
            <a:off x="3906175" y="6329781"/>
            <a:ext cx="8016536" cy="307777"/>
          </a:xfrm>
          <a:prstGeom prst="rect">
            <a:avLst/>
          </a:prstGeom>
          <a:noFill/>
        </p:spPr>
        <p:txBody>
          <a:bodyPr wrap="square" rtlCol="0">
            <a:spAutoFit/>
          </a:bodyPr>
          <a:lstStyle/>
          <a:p>
            <a:pPr algn="r"/>
            <a:r>
              <a:rPr lang="fr-FR" sz="1400" dirty="0">
                <a:effectLst/>
                <a:latin typeface="+mn-lt"/>
                <a:ea typeface="Times New Roman" panose="02020603050405020304" pitchFamily="18" charset="0"/>
              </a:rPr>
              <a:t>G. </a:t>
            </a:r>
            <a:r>
              <a:rPr lang="fr-FR" sz="1400" cap="small" dirty="0">
                <a:effectLst/>
                <a:latin typeface="+mn-lt"/>
                <a:ea typeface="Times New Roman" panose="02020603050405020304" pitchFamily="18" charset="0"/>
              </a:rPr>
              <a:t>Woïmbee</a:t>
            </a:r>
            <a:r>
              <a:rPr lang="fr-FR" sz="1400" dirty="0">
                <a:effectLst/>
                <a:latin typeface="+mn-lt"/>
                <a:ea typeface="Times New Roman" panose="02020603050405020304" pitchFamily="18" charset="0"/>
              </a:rPr>
              <a:t>, </a:t>
            </a:r>
            <a:r>
              <a:rPr lang="fr-FR" sz="1400" i="1" dirty="0">
                <a:effectLst/>
                <a:latin typeface="+mn-lt"/>
                <a:ea typeface="Times New Roman" panose="02020603050405020304" pitchFamily="18" charset="0"/>
              </a:rPr>
              <a:t>L’Église et l’Inquisition</a:t>
            </a:r>
            <a:r>
              <a:rPr lang="fr-FR" sz="1400" dirty="0">
                <a:effectLst/>
                <a:latin typeface="+mn-lt"/>
                <a:ea typeface="Times New Roman" panose="02020603050405020304" pitchFamily="18" charset="0"/>
              </a:rPr>
              <a:t>, Perpignan, Tempora, « La véritable histoire », 2009, p. 34-37.</a:t>
            </a:r>
            <a:endParaRPr lang="fr-FR" sz="1400" dirty="0"/>
          </a:p>
        </p:txBody>
      </p:sp>
      <p:sp>
        <p:nvSpPr>
          <p:cNvPr id="15" name="ZoneTexte 14">
            <a:extLst>
              <a:ext uri="{FF2B5EF4-FFF2-40B4-BE49-F238E27FC236}">
                <a16:creationId xmlns:a16="http://schemas.microsoft.com/office/drawing/2014/main" id="{C0A4655D-5A66-4FF5-A0F8-F58FB8264E5D}"/>
              </a:ext>
            </a:extLst>
          </p:cNvPr>
          <p:cNvSpPr txBox="1"/>
          <p:nvPr/>
        </p:nvSpPr>
        <p:spPr>
          <a:xfrm>
            <a:off x="5415379" y="2494625"/>
            <a:ext cx="5939162" cy="307777"/>
          </a:xfrm>
          <a:prstGeom prst="rect">
            <a:avLst/>
          </a:prstGeom>
          <a:noFill/>
        </p:spPr>
        <p:txBody>
          <a:bodyPr wrap="square" rtlCol="0">
            <a:spAutoFit/>
          </a:bodyPr>
          <a:lstStyle/>
          <a:p>
            <a:pPr algn="r"/>
            <a:r>
              <a:rPr lang="fr-FR" sz="1400" cap="small" dirty="0">
                <a:effectLst/>
                <a:ea typeface="Calibri" panose="020F0502020204030204" pitchFamily="34" charset="0"/>
                <a:cs typeface="Times New Roman" panose="02020603050405020304" pitchFamily="18" charset="0"/>
              </a:rPr>
              <a:t>Benoit</a:t>
            </a:r>
            <a:r>
              <a:rPr lang="fr-FR" sz="1400" dirty="0">
                <a:effectLst/>
                <a:ea typeface="Calibri" panose="020F0502020204030204" pitchFamily="34" charset="0"/>
                <a:cs typeface="Times New Roman" panose="02020603050405020304" pitchFamily="18" charset="0"/>
              </a:rPr>
              <a:t> XVI,  </a:t>
            </a:r>
            <a:r>
              <a:rPr lang="fr-FR" sz="1400" i="1" dirty="0">
                <a:effectLst/>
                <a:ea typeface="Calibri" panose="020F0502020204030204" pitchFamily="34" charset="0"/>
                <a:cs typeface="Times New Roman" panose="02020603050405020304" pitchFamily="18" charset="0"/>
              </a:rPr>
              <a:t>Lettre  à S.E.  Mgr Domenico Sorrentino</a:t>
            </a:r>
            <a:r>
              <a:rPr lang="fr-FR" sz="1400" i="1" dirty="0">
                <a:ea typeface="Calibri" panose="020F0502020204030204" pitchFamily="34" charset="0"/>
                <a:cs typeface="Times New Roman" panose="02020603050405020304" pitchFamily="18" charset="0"/>
              </a:rPr>
              <a:t>, </a:t>
            </a:r>
            <a:r>
              <a:rPr lang="fr-FR" sz="1400" dirty="0">
                <a:effectLst/>
                <a:ea typeface="Calibri" panose="020F0502020204030204" pitchFamily="34" charset="0"/>
                <a:cs typeface="Times New Roman" panose="02020603050405020304" pitchFamily="18" charset="0"/>
              </a:rPr>
              <a:t>5 septembre 2006.</a:t>
            </a:r>
            <a:endParaRPr lang="fr-FR" sz="1400" dirty="0"/>
          </a:p>
        </p:txBody>
      </p:sp>
      <p:sp>
        <p:nvSpPr>
          <p:cNvPr id="16" name="ZoneTexte 15">
            <a:extLst>
              <a:ext uri="{FF2B5EF4-FFF2-40B4-BE49-F238E27FC236}">
                <a16:creationId xmlns:a16="http://schemas.microsoft.com/office/drawing/2014/main" id="{0ECBF859-08DF-4C4C-9D04-2455E8691F82}"/>
              </a:ext>
            </a:extLst>
          </p:cNvPr>
          <p:cNvSpPr txBox="1"/>
          <p:nvPr/>
        </p:nvSpPr>
        <p:spPr>
          <a:xfrm>
            <a:off x="1802168" y="1455938"/>
            <a:ext cx="9401452" cy="369332"/>
          </a:xfrm>
          <a:prstGeom prst="rect">
            <a:avLst/>
          </a:prstGeom>
          <a:noFill/>
        </p:spPr>
        <p:txBody>
          <a:bodyPr wrap="square" rtlCol="0">
            <a:spAutoFit/>
          </a:bodyPr>
          <a:lstStyle/>
          <a:p>
            <a:r>
              <a:rPr lang="fr-FR" sz="1800" b="1" dirty="0">
                <a:effectLst/>
                <a:ea typeface="Times New Roman" panose="02020603050405020304" pitchFamily="18" charset="0"/>
              </a:rPr>
              <a:t>Benoît XVI distingue entre la religion elle-même et le contexte dans lequel elle est vécue :</a:t>
            </a:r>
            <a:endParaRPr lang="fr-FR" dirty="0"/>
          </a:p>
        </p:txBody>
      </p:sp>
    </p:spTree>
    <p:extLst>
      <p:ext uri="{BB962C8B-B14F-4D97-AF65-F5344CB8AC3E}">
        <p14:creationId xmlns:p14="http://schemas.microsoft.com/office/powerpoint/2010/main" val="874439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2DE7F12-DD69-4B71-A92F-A460D357F324}"/>
              </a:ext>
            </a:extLst>
          </p:cNvPr>
          <p:cNvSpPr txBox="1"/>
          <p:nvPr/>
        </p:nvSpPr>
        <p:spPr>
          <a:xfrm>
            <a:off x="162757" y="4873840"/>
            <a:ext cx="11878322" cy="1380058"/>
          </a:xfrm>
          <a:prstGeom prst="rect">
            <a:avLst/>
          </a:prstGeom>
          <a:solidFill>
            <a:schemeClr val="bg1"/>
          </a:solidFill>
          <a:ln w="19050">
            <a:solidFill>
              <a:schemeClr val="accent1">
                <a:lumMod val="75000"/>
              </a:schemeClr>
            </a:solidFill>
          </a:ln>
        </p:spPr>
        <p:txBody>
          <a:bodyPr wrap="square" rtlCol="0">
            <a:spAutoFit/>
          </a:bodyPr>
          <a:lstStyle/>
          <a:p>
            <a:pPr algn="ctr">
              <a:lnSpc>
                <a:spcPct val="107000"/>
              </a:lnSpc>
              <a:spcAft>
                <a:spcPts val="3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Mais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Luc</a:t>
            </a:r>
            <a:r>
              <a:rPr lang="fr-FR" sz="1800" dirty="0">
                <a:effectLst/>
                <a:latin typeface="Calibri" panose="020F0502020204030204" pitchFamily="34" charset="0"/>
                <a:ea typeface="Calibri" panose="020F0502020204030204" pitchFamily="34" charset="0"/>
                <a:cs typeface="Times New Roman" panose="02020603050405020304" pitchFamily="18" charset="0"/>
              </a:rPr>
              <a:t>, poursuit le </a:t>
            </a:r>
            <a:r>
              <a:rPr lang="fr-FR" b="1" i="1" dirty="0">
                <a:latin typeface="Calibri" panose="020F0502020204030204" pitchFamily="34" charset="0"/>
                <a:ea typeface="Calibri" panose="020F0502020204030204" pitchFamily="34" charset="0"/>
                <a:cs typeface="Times New Roman" panose="02020603050405020304" pitchFamily="18" charset="0"/>
              </a:rPr>
              <a:t>Troisième</a:t>
            </a:r>
            <a:r>
              <a:rPr lang="fr-FR" sz="1800" b="1" i="1" dirty="0">
                <a:effectLst/>
                <a:latin typeface="Calibri" panose="020F0502020204030204" pitchFamily="34" charset="0"/>
                <a:ea typeface="Calibri" panose="020F0502020204030204" pitchFamily="34" charset="0"/>
                <a:cs typeface="Times New Roman" panose="02020603050405020304" pitchFamily="18" charset="0"/>
              </a:rPr>
              <a:t> évangile</a:t>
            </a:r>
            <a:r>
              <a:rPr lang="fr-FR" sz="1800" dirty="0">
                <a:effectLst/>
                <a:latin typeface="Calibri" panose="020F0502020204030204" pitchFamily="34" charset="0"/>
                <a:ea typeface="Calibri" panose="020F0502020204030204" pitchFamily="34" charset="0"/>
                <a:cs typeface="Times New Roman" panose="02020603050405020304" pitchFamily="18" charset="0"/>
              </a:rPr>
              <a:t> par </a:t>
            </a:r>
            <a:r>
              <a:rPr lang="fr-FR" sz="1800" b="1" i="1" dirty="0">
                <a:effectLst/>
                <a:latin typeface="Calibri" panose="020F0502020204030204" pitchFamily="34" charset="0"/>
                <a:ea typeface="Calibri" panose="020F0502020204030204" pitchFamily="34" charset="0"/>
                <a:cs typeface="Times New Roman" panose="02020603050405020304" pitchFamily="18" charset="0"/>
              </a:rPr>
              <a:t>Les Actes des Apôtres</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dirty="0">
                <a:effectLst/>
                <a:latin typeface="Calibri" panose="020F0502020204030204" pitchFamily="34" charset="0"/>
                <a:ea typeface="Calibri" panose="020F0502020204030204" pitchFamily="34" charset="0"/>
                <a:cs typeface="Calibri" panose="020F0502020204030204" pitchFamily="34" charset="0"/>
              </a:rPr>
              <a:t>avec l’Ascension au centre du diptyque.</a:t>
            </a:r>
          </a:p>
          <a:p>
            <a:pPr marL="285750" indent="-285750" algn="ctr">
              <a:lnSpc>
                <a:spcPct val="107000"/>
              </a:lnSpc>
              <a:spcAft>
                <a:spcPts val="300"/>
              </a:spcAft>
              <a:buFontTx/>
              <a:buChar char="-"/>
            </a:pPr>
            <a:r>
              <a:rPr lang="fr-FR" sz="1800" dirty="0">
                <a:effectLst/>
                <a:latin typeface="Calibri" panose="020F0502020204030204" pitchFamily="34" charset="0"/>
                <a:ea typeface="Calibri" panose="020F0502020204030204" pitchFamily="34" charset="0"/>
                <a:cs typeface="Calibri" panose="020F0502020204030204" pitchFamily="34" charset="0"/>
              </a:rPr>
              <a:t>Il montre que le Christ accomplit les Ecritures</a:t>
            </a:r>
          </a:p>
          <a:p>
            <a:pPr marL="285750" indent="-285750" algn="ctr">
              <a:lnSpc>
                <a:spcPct val="107000"/>
              </a:lnSpc>
              <a:spcAft>
                <a:spcPts val="300"/>
              </a:spcAft>
              <a:buFontTx/>
              <a:buChar char="-"/>
            </a:pPr>
            <a:r>
              <a:rPr lang="fr-FR" dirty="0">
                <a:latin typeface="Calibri" panose="020F0502020204030204" pitchFamily="34" charset="0"/>
                <a:ea typeface="Calibri" panose="020F0502020204030204" pitchFamily="34" charset="0"/>
                <a:cs typeface="Calibri" panose="020F0502020204030204" pitchFamily="34" charset="0"/>
              </a:rPr>
              <a:t>Il  </a:t>
            </a:r>
            <a:r>
              <a:rPr lang="fr-FR" sz="1800" dirty="0">
                <a:effectLst/>
                <a:latin typeface="Calibri" panose="020F0502020204030204" pitchFamily="34" charset="0"/>
                <a:ea typeface="Calibri" panose="020F0502020204030204" pitchFamily="34" charset="0"/>
                <a:cs typeface="Calibri" panose="020F0502020204030204" pitchFamily="34" charset="0"/>
              </a:rPr>
              <a:t>établit des parallèles entre les apôtres et le Christ : </a:t>
            </a:r>
            <a:r>
              <a:rPr lang="fr-FR"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il n’y a pas de coupure entre le Christ et l’Église</a:t>
            </a:r>
          </a:p>
          <a:p>
            <a:pPr algn="ctr">
              <a:lnSpc>
                <a:spcPct val="107000"/>
              </a:lnSpc>
              <a:spcAft>
                <a:spcPts val="300"/>
              </a:spcAft>
            </a:pPr>
            <a:r>
              <a:rPr lang="fr-FR" sz="1800" dirty="0">
                <a:effectLst/>
                <a:latin typeface="Calibri" panose="020F0502020204030204" pitchFamily="34" charset="0"/>
                <a:ea typeface="Calibri" panose="020F0502020204030204" pitchFamily="34" charset="0"/>
                <a:cs typeface="Calibri" panose="020F0502020204030204" pitchFamily="34" charset="0"/>
              </a:rPr>
              <a:t>- Portée par l’Esprit, l’</a:t>
            </a:r>
            <a:r>
              <a:rPr lang="fr-FR" dirty="0">
                <a:latin typeface="Calibri" panose="020F0502020204030204" pitchFamily="34" charset="0"/>
                <a:ea typeface="Calibri" panose="020F0502020204030204" pitchFamily="34" charset="0"/>
                <a:cs typeface="Calibri" panose="020F0502020204030204" pitchFamily="34" charset="0"/>
              </a:rPr>
              <a:t>E</a:t>
            </a:r>
            <a:r>
              <a:rPr lang="fr-FR" sz="1800" dirty="0">
                <a:effectLst/>
                <a:latin typeface="Calibri" panose="020F0502020204030204" pitchFamily="34" charset="0"/>
                <a:ea typeface="Calibri" panose="020F0502020204030204" pitchFamily="34" charset="0"/>
                <a:cs typeface="Calibri" panose="020F0502020204030204" pitchFamily="34" charset="0"/>
              </a:rPr>
              <a:t>glise prolonge la présence du Christ dans l’histoire.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ZoneTexte 5">
            <a:extLst>
              <a:ext uri="{FF2B5EF4-FFF2-40B4-BE49-F238E27FC236}">
                <a16:creationId xmlns:a16="http://schemas.microsoft.com/office/drawing/2014/main" id="{D2518CBE-E8B3-471E-928B-6F3BC0288FB4}"/>
              </a:ext>
            </a:extLst>
          </p:cNvPr>
          <p:cNvSpPr txBox="1"/>
          <p:nvPr/>
        </p:nvSpPr>
        <p:spPr>
          <a:xfrm>
            <a:off x="230820" y="213065"/>
            <a:ext cx="11736279" cy="519886"/>
          </a:xfrm>
          <a:prstGeom prst="rect">
            <a:avLst/>
          </a:prstGeom>
          <a:noFill/>
        </p:spPr>
        <p:txBody>
          <a:bodyPr wrap="square" rtlCol="0">
            <a:spAutoFit/>
          </a:bodyPr>
          <a:lstStyle/>
          <a:p>
            <a:pPr algn="just">
              <a:lnSpc>
                <a:spcPct val="107000"/>
              </a:lnSpc>
              <a:spcBef>
                <a:spcPts val="200"/>
              </a:spcBef>
              <a:spcAft>
                <a:spcPts val="600"/>
              </a:spcAft>
            </a:pPr>
            <a:r>
              <a:rPr lang="fr-FR" sz="2800" b="1" dirty="0">
                <a:effectLst/>
                <a:latin typeface="Arial" panose="020B0604020202020204" pitchFamily="34" charset="0"/>
                <a:ea typeface="Times New Roman" panose="02020603050405020304" pitchFamily="18" charset="0"/>
                <a:cs typeface="Times New Roman" panose="02020603050405020304" pitchFamily="18" charset="0"/>
              </a:rPr>
              <a:t>2. </a:t>
            </a:r>
            <a:r>
              <a:rPr lang="fr-FR" sz="2800" b="1" dirty="0">
                <a:latin typeface="Arial" panose="020B0604020202020204" pitchFamily="34" charset="0"/>
                <a:ea typeface="Times New Roman" panose="02020603050405020304" pitchFamily="18" charset="0"/>
                <a:cs typeface="Times New Roman" panose="02020603050405020304" pitchFamily="18" charset="0"/>
              </a:rPr>
              <a:t>Perspective biblique :  </a:t>
            </a:r>
            <a:r>
              <a:rPr lang="fr-FR" sz="2800" b="1" dirty="0">
                <a:effectLst/>
                <a:latin typeface="Arial" panose="020B0604020202020204" pitchFamily="34" charset="0"/>
                <a:ea typeface="Times New Roman" panose="02020603050405020304" pitchFamily="18" charset="0"/>
                <a:cs typeface="Times New Roman" panose="02020603050405020304" pitchFamily="18" charset="0"/>
              </a:rPr>
              <a:t>L’Eglise dans les Actes des Apôtres</a:t>
            </a:r>
          </a:p>
        </p:txBody>
      </p:sp>
      <p:sp>
        <p:nvSpPr>
          <p:cNvPr id="7" name="ZoneTexte 6">
            <a:extLst>
              <a:ext uri="{FF2B5EF4-FFF2-40B4-BE49-F238E27FC236}">
                <a16:creationId xmlns:a16="http://schemas.microsoft.com/office/drawing/2014/main" id="{970FDB64-92AC-447A-A9AC-383245D1CCCE}"/>
              </a:ext>
            </a:extLst>
          </p:cNvPr>
          <p:cNvSpPr txBox="1"/>
          <p:nvPr/>
        </p:nvSpPr>
        <p:spPr>
          <a:xfrm>
            <a:off x="1544714" y="887767"/>
            <a:ext cx="9090734" cy="710387"/>
          </a:xfrm>
          <a:prstGeom prst="rect">
            <a:avLst/>
          </a:prstGeom>
          <a:noFill/>
        </p:spPr>
        <p:txBody>
          <a:bodyPr wrap="square" rtlCol="0">
            <a:spAutoFit/>
          </a:bodyPr>
          <a:lstStyle/>
          <a:p>
            <a:pPr algn="ctr">
              <a:lnSpc>
                <a:spcPct val="107000"/>
              </a:lnSpc>
              <a:spcAft>
                <a:spcPts val="3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L’histoire de l’Église est mouvante, peut-on modifier l’Église à notre guise ? </a:t>
            </a:r>
          </a:p>
          <a:p>
            <a:pPr algn="ctr">
              <a:lnSpc>
                <a:spcPct val="107000"/>
              </a:lnSpc>
              <a:spcAft>
                <a:spcPts val="3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N’y-a-t-il rien de stable ? Peut-on trouver des fondements clairs ? </a:t>
            </a:r>
          </a:p>
        </p:txBody>
      </p:sp>
      <p:sp>
        <p:nvSpPr>
          <p:cNvPr id="8" name="ZoneTexte 7">
            <a:extLst>
              <a:ext uri="{FF2B5EF4-FFF2-40B4-BE49-F238E27FC236}">
                <a16:creationId xmlns:a16="http://schemas.microsoft.com/office/drawing/2014/main" id="{FACF8AB7-1C02-477E-9FA2-6A2EBA449C76}"/>
              </a:ext>
            </a:extLst>
          </p:cNvPr>
          <p:cNvSpPr txBox="1"/>
          <p:nvPr/>
        </p:nvSpPr>
        <p:spPr>
          <a:xfrm>
            <a:off x="3533313" y="1535837"/>
            <a:ext cx="4882718" cy="532903"/>
          </a:xfrm>
          <a:prstGeom prst="rect">
            <a:avLst/>
          </a:prstGeom>
          <a:noFill/>
        </p:spPr>
        <p:txBody>
          <a:bodyPr wrap="square" rtlCol="0">
            <a:spAutoFit/>
          </a:bodyPr>
          <a:lstStyle/>
          <a:p>
            <a:pPr algn="ctr">
              <a:lnSpc>
                <a:spcPct val="107000"/>
              </a:lnSpc>
              <a:spcAft>
                <a:spcPts val="300"/>
              </a:spcAft>
            </a:pPr>
            <a:r>
              <a:rPr lang="fr-F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Remontons aux sources !</a:t>
            </a:r>
          </a:p>
        </p:txBody>
      </p:sp>
      <p:sp>
        <p:nvSpPr>
          <p:cNvPr id="9" name="ZoneTexte 8">
            <a:extLst>
              <a:ext uri="{FF2B5EF4-FFF2-40B4-BE49-F238E27FC236}">
                <a16:creationId xmlns:a16="http://schemas.microsoft.com/office/drawing/2014/main" id="{E4E65F3E-625E-4BAA-B2CA-3B7A169E3ECD}"/>
              </a:ext>
            </a:extLst>
          </p:cNvPr>
          <p:cNvSpPr txBox="1"/>
          <p:nvPr/>
        </p:nvSpPr>
        <p:spPr>
          <a:xfrm>
            <a:off x="479394" y="2290438"/>
            <a:ext cx="11239130" cy="1380058"/>
          </a:xfrm>
          <a:prstGeom prst="rect">
            <a:avLst/>
          </a:prstGeom>
          <a:solidFill>
            <a:schemeClr val="bg1"/>
          </a:solidFill>
          <a:ln w="19050">
            <a:solidFill>
              <a:schemeClr val="accent1">
                <a:lumMod val="75000"/>
              </a:schemeClr>
            </a:solidFill>
          </a:ln>
        </p:spPr>
        <p:txBody>
          <a:bodyPr wrap="square" rtlCol="0">
            <a:spAutoFit/>
          </a:bodyPr>
          <a:lstStyle/>
          <a:p>
            <a:pPr algn="ctr">
              <a:lnSpc>
                <a:spcPct val="107000"/>
              </a:lnSpc>
              <a:spcAft>
                <a:spcPts val="3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Dans la Bible en grec le mot grec </a:t>
            </a:r>
            <a:r>
              <a:rPr lang="fr-FR" sz="1800" b="1" i="1" dirty="0">
                <a:effectLst/>
                <a:latin typeface="Calibri" panose="020F0502020204030204" pitchFamily="34" charset="0"/>
                <a:ea typeface="Calibri" panose="020F0502020204030204" pitchFamily="34" charset="0"/>
                <a:cs typeface="Calibri" panose="020F0502020204030204" pitchFamily="34" charset="0"/>
              </a:rPr>
              <a:t>ἐκκλησίᾳ</a:t>
            </a:r>
            <a:r>
              <a:rPr lang="fr-FR" sz="1800" i="1" dirty="0">
                <a:effectLst/>
                <a:latin typeface="Calibri" panose="020F0502020204030204" pitchFamily="34" charset="0"/>
                <a:ea typeface="Calibri" panose="020F0502020204030204" pitchFamily="34" charset="0"/>
                <a:cs typeface="Calibri" panose="020F0502020204030204" pitchFamily="34" charset="0"/>
              </a:rPr>
              <a:t> </a:t>
            </a:r>
            <a:r>
              <a:rPr lang="fr-FR" sz="1800" dirty="0">
                <a:effectLst/>
                <a:latin typeface="Calibri" panose="020F0502020204030204" pitchFamily="34" charset="0"/>
                <a:ea typeface="Calibri" panose="020F0502020204030204" pitchFamily="34" charset="0"/>
                <a:cs typeface="Calibri" panose="020F0502020204030204" pitchFamily="34" charset="0"/>
              </a:rPr>
              <a:t>traduit l’hébreu </a:t>
            </a:r>
            <a:r>
              <a:rPr lang="fr-FR" sz="1800" b="1" i="1" dirty="0">
                <a:effectLst/>
                <a:latin typeface="Calibri" panose="020F0502020204030204" pitchFamily="34" charset="0"/>
                <a:ea typeface="Calibri" panose="020F0502020204030204" pitchFamily="34" charset="0"/>
                <a:cs typeface="Calibri" panose="020F0502020204030204" pitchFamily="34" charset="0"/>
              </a:rPr>
              <a:t>Qahal</a:t>
            </a:r>
            <a:r>
              <a:rPr lang="fr-FR" sz="1800" dirty="0">
                <a:effectLst/>
                <a:latin typeface="Calibri" panose="020F0502020204030204" pitchFamily="34" charset="0"/>
                <a:ea typeface="Calibri" panose="020F0502020204030204" pitchFamily="34" charset="0"/>
                <a:cs typeface="Calibri" panose="020F0502020204030204" pitchFamily="34" charset="0"/>
              </a:rPr>
              <a:t>.</a:t>
            </a:r>
          </a:p>
          <a:p>
            <a:pPr algn="ctr">
              <a:lnSpc>
                <a:spcPct val="107000"/>
              </a:lnSpc>
              <a:spcAft>
                <a:spcPts val="300"/>
              </a:spcAft>
            </a:pPr>
            <a:r>
              <a:rPr lang="fr-FR"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Le </a:t>
            </a:r>
            <a:r>
              <a:rPr lang="fr-FR" sz="1800" i="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Qahal</a:t>
            </a:r>
            <a:r>
              <a:rPr lang="fr-FR"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c’est l’assemblée convoquée par Dieu pour écouter sa Parole et participer au sacrifice de l’Alliance. </a:t>
            </a:r>
          </a:p>
          <a:p>
            <a:pPr algn="ctr">
              <a:lnSpc>
                <a:spcPct val="107000"/>
              </a:lnSpc>
              <a:spcAft>
                <a:spcPts val="300"/>
              </a:spcAft>
            </a:pPr>
            <a:r>
              <a:rPr lang="fr-FR" sz="1800" i="1" dirty="0">
                <a:effectLst/>
                <a:latin typeface="Calibri" panose="020F0502020204030204" pitchFamily="34" charset="0"/>
                <a:ea typeface="Calibri" panose="020F0502020204030204" pitchFamily="34" charset="0"/>
                <a:cs typeface="Calibri" panose="020F0502020204030204" pitchFamily="34" charset="0"/>
              </a:rPr>
              <a:t>Qahal</a:t>
            </a:r>
            <a:r>
              <a:rPr lang="fr-FR" sz="1800" dirty="0">
                <a:effectLst/>
                <a:latin typeface="Calibri" panose="020F0502020204030204" pitchFamily="34" charset="0"/>
                <a:ea typeface="Calibri" panose="020F0502020204030204" pitchFamily="34" charset="0"/>
                <a:cs typeface="Calibri" panose="020F0502020204030204" pitchFamily="34" charset="0"/>
              </a:rPr>
              <a:t> du Sinaï, </a:t>
            </a:r>
            <a:r>
              <a:rPr lang="fr-FR" sz="1800" i="1" dirty="0">
                <a:effectLst/>
                <a:latin typeface="Calibri" panose="020F0502020204030204" pitchFamily="34" charset="0"/>
                <a:ea typeface="Calibri" panose="020F0502020204030204" pitchFamily="34" charset="0"/>
                <a:cs typeface="Calibri" panose="020F0502020204030204" pitchFamily="34" charset="0"/>
              </a:rPr>
              <a:t>Qahal </a:t>
            </a:r>
            <a:r>
              <a:rPr lang="fr-FR" sz="1800" dirty="0">
                <a:effectLst/>
                <a:latin typeface="Calibri" panose="020F0502020204030204" pitchFamily="34" charset="0"/>
                <a:ea typeface="Calibri" panose="020F0502020204030204" pitchFamily="34" charset="0"/>
                <a:cs typeface="Calibri" panose="020F0502020204030204" pitchFamily="34" charset="0"/>
              </a:rPr>
              <a:t>de la réforme de Josias, </a:t>
            </a:r>
            <a:r>
              <a:rPr lang="fr-FR" sz="1800" i="1" dirty="0">
                <a:effectLst/>
                <a:latin typeface="Calibri" panose="020F0502020204030204" pitchFamily="34" charset="0"/>
                <a:ea typeface="Calibri" panose="020F0502020204030204" pitchFamily="34" charset="0"/>
                <a:cs typeface="Calibri" panose="020F0502020204030204" pitchFamily="34" charset="0"/>
              </a:rPr>
              <a:t>Qahal </a:t>
            </a:r>
            <a:r>
              <a:rPr lang="fr-FR" sz="1800" dirty="0">
                <a:effectLst/>
                <a:latin typeface="Calibri" panose="020F0502020204030204" pitchFamily="34" charset="0"/>
                <a:ea typeface="Calibri" panose="020F0502020204030204" pitchFamily="34" charset="0"/>
                <a:cs typeface="Calibri" panose="020F0502020204030204" pitchFamily="34" charset="0"/>
              </a:rPr>
              <a:t>du retour d’Exil, </a:t>
            </a:r>
          </a:p>
          <a:p>
            <a:pPr algn="ctr">
              <a:lnSpc>
                <a:spcPct val="107000"/>
              </a:lnSpc>
              <a:spcAft>
                <a:spcPts val="300"/>
              </a:spcAft>
            </a:pPr>
            <a:r>
              <a:rPr lang="fr-FR" sz="1800" dirty="0">
                <a:effectLst/>
                <a:latin typeface="Calibri" panose="020F0502020204030204" pitchFamily="34" charset="0"/>
                <a:ea typeface="Calibri" panose="020F0502020204030204" pitchFamily="34" charset="0"/>
                <a:cs typeface="Calibri" panose="020F0502020204030204" pitchFamily="34" charset="0"/>
              </a:rPr>
              <a:t>attente du </a:t>
            </a:r>
            <a:r>
              <a:rPr lang="fr-FR" sz="1800" i="1" dirty="0">
                <a:effectLst/>
                <a:latin typeface="Calibri" panose="020F0502020204030204" pitchFamily="34" charset="0"/>
                <a:ea typeface="Calibri" panose="020F0502020204030204" pitchFamily="34" charset="0"/>
                <a:cs typeface="Calibri" panose="020F0502020204030204" pitchFamily="34" charset="0"/>
              </a:rPr>
              <a:t>Grand</a:t>
            </a:r>
            <a:r>
              <a:rPr lang="fr-FR" sz="1800" dirty="0">
                <a:effectLst/>
                <a:latin typeface="Calibri" panose="020F0502020204030204" pitchFamily="34" charset="0"/>
                <a:ea typeface="Calibri" panose="020F0502020204030204" pitchFamily="34" charset="0"/>
                <a:cs typeface="Calibri" panose="020F0502020204030204" pitchFamily="34" charset="0"/>
              </a:rPr>
              <a:t> </a:t>
            </a:r>
            <a:r>
              <a:rPr lang="fr-FR" sz="1800" i="1" dirty="0">
                <a:effectLst/>
                <a:latin typeface="Calibri" panose="020F0502020204030204" pitchFamily="34" charset="0"/>
                <a:ea typeface="Calibri" panose="020F0502020204030204" pitchFamily="34" charset="0"/>
                <a:cs typeface="Calibri" panose="020F0502020204030204" pitchFamily="34" charset="0"/>
              </a:rPr>
              <a:t>Qahal</a:t>
            </a:r>
            <a:r>
              <a:rPr lang="fr-FR" sz="1800" dirty="0">
                <a:effectLst/>
                <a:latin typeface="Calibri" panose="020F0502020204030204" pitchFamily="34" charset="0"/>
                <a:ea typeface="Calibri" panose="020F0502020204030204" pitchFamily="34" charset="0"/>
                <a:cs typeface="Calibri" panose="020F0502020204030204" pitchFamily="34" charset="0"/>
              </a:rPr>
              <a:t> de la fin des temps, banquet eschatologique promis pas les prophètes…</a:t>
            </a:r>
          </a:p>
        </p:txBody>
      </p:sp>
      <p:sp>
        <p:nvSpPr>
          <p:cNvPr id="10" name="ZoneTexte 9">
            <a:extLst>
              <a:ext uri="{FF2B5EF4-FFF2-40B4-BE49-F238E27FC236}">
                <a16:creationId xmlns:a16="http://schemas.microsoft.com/office/drawing/2014/main" id="{0693A054-A452-4FB9-BA6E-53C4B385B669}"/>
              </a:ext>
            </a:extLst>
          </p:cNvPr>
          <p:cNvSpPr txBox="1"/>
          <p:nvPr/>
        </p:nvSpPr>
        <p:spPr>
          <a:xfrm>
            <a:off x="1509204" y="4003829"/>
            <a:ext cx="9623394" cy="710387"/>
          </a:xfrm>
          <a:prstGeom prst="rect">
            <a:avLst/>
          </a:prstGeom>
          <a:noFill/>
        </p:spPr>
        <p:txBody>
          <a:bodyPr wrap="square" rtlCol="0">
            <a:spAutoFit/>
          </a:bodyPr>
          <a:lstStyle/>
          <a:p>
            <a:pPr algn="ctr">
              <a:lnSpc>
                <a:spcPct val="107000"/>
              </a:lnSpc>
              <a:spcAft>
                <a:spcPts val="300"/>
              </a:spcAft>
            </a:pPr>
            <a:r>
              <a:rPr lang="fr-FR" dirty="0">
                <a:latin typeface="Calibri" panose="020F0502020204030204" pitchFamily="34" charset="0"/>
                <a:ea typeface="Calibri" panose="020F0502020204030204" pitchFamily="34" charset="0"/>
                <a:cs typeface="Calibri" panose="020F0502020204030204" pitchFamily="34" charset="0"/>
              </a:rPr>
              <a:t>Dans les </a:t>
            </a:r>
            <a:r>
              <a:rPr lang="fr-FR" sz="1800" dirty="0">
                <a:effectLst/>
                <a:latin typeface="Calibri" panose="020F0502020204030204" pitchFamily="34" charset="0"/>
                <a:ea typeface="Calibri" panose="020F0502020204030204" pitchFamily="34" charset="0"/>
                <a:cs typeface="Calibri" panose="020F0502020204030204" pitchFamily="34" charset="0"/>
              </a:rPr>
              <a:t>Évangiles </a:t>
            </a:r>
            <a:r>
              <a:rPr lang="fr-FR"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le Christ fonde son Église </a:t>
            </a:r>
          </a:p>
          <a:p>
            <a:pPr algn="ctr">
              <a:lnSpc>
                <a:spcPct val="107000"/>
              </a:lnSpc>
              <a:spcAft>
                <a:spcPts val="300"/>
              </a:spcAft>
            </a:pPr>
            <a:r>
              <a:rPr lang="fr-FR" sz="1800" dirty="0">
                <a:effectLst/>
                <a:latin typeface="Calibri" panose="020F0502020204030204" pitchFamily="34" charset="0"/>
                <a:ea typeface="Calibri" panose="020F0502020204030204" pitchFamily="34" charset="0"/>
                <a:cs typeface="Calibri" panose="020F0502020204030204" pitchFamily="34" charset="0"/>
              </a:rPr>
              <a:t>sur Pierre, avec les 12 apôtres et les disciples hommes et femmes qui le suivent.</a:t>
            </a:r>
          </a:p>
        </p:txBody>
      </p:sp>
    </p:spTree>
    <p:extLst>
      <p:ext uri="{BB962C8B-B14F-4D97-AF65-F5344CB8AC3E}">
        <p14:creationId xmlns:p14="http://schemas.microsoft.com/office/powerpoint/2010/main" val="855092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84655C1B-C22F-42BD-BE2F-BC49266705BB}"/>
              </a:ext>
            </a:extLst>
          </p:cNvPr>
          <p:cNvSpPr>
            <a:spLocks noGrp="1"/>
          </p:cNvSpPr>
          <p:nvPr>
            <p:ph type="ctrTitle"/>
          </p:nvPr>
        </p:nvSpPr>
        <p:spPr>
          <a:xfrm>
            <a:off x="582967" y="4820576"/>
            <a:ext cx="10496365" cy="1361566"/>
          </a:xfrm>
        </p:spPr>
        <p:txBody>
          <a:bodyPr>
            <a:noAutofit/>
          </a:bodyPr>
          <a:lstStyle/>
          <a:p>
            <a:pPr>
              <a:lnSpc>
                <a:spcPct val="107000"/>
              </a:lnSpc>
              <a:spcAft>
                <a:spcPts val="3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br>
              <a:rPr lang="fr-FR" sz="1800" b="1" dirty="0">
                <a:effectLst/>
                <a:latin typeface="Calibri" panose="020F0502020204030204" pitchFamily="34" charset="0"/>
                <a:ea typeface="Calibri" panose="020F0502020204030204" pitchFamily="34" charset="0"/>
                <a:cs typeface="Times New Roman" panose="02020603050405020304" pitchFamily="18" charset="0"/>
              </a:rPr>
            </a:br>
            <a:br>
              <a:rPr lang="fr-FR" sz="1800" b="1" dirty="0">
                <a:effectLst/>
                <a:latin typeface="Calibri" panose="020F0502020204030204" pitchFamily="34" charset="0"/>
                <a:ea typeface="Calibri" panose="020F0502020204030204" pitchFamily="34" charset="0"/>
                <a:cs typeface="Times New Roman" panose="02020603050405020304" pitchFamily="18" charset="0"/>
              </a:rPr>
            </a:br>
            <a:r>
              <a:rPr lang="fr-FR" sz="2400" b="1" dirty="0">
                <a:effectLst/>
                <a:latin typeface="Calibri" panose="020F0502020204030204" pitchFamily="34" charset="0"/>
                <a:ea typeface="Calibri" panose="020F0502020204030204" pitchFamily="34" charset="0"/>
                <a:cs typeface="Times New Roman" panose="02020603050405020304" pitchFamily="18" charset="0"/>
              </a:rPr>
              <a:t>L’Esprit agit dans l’Église par les mains des apôtres </a:t>
            </a:r>
            <a:br>
              <a:rPr lang="fr-FR" sz="2400" b="1" dirty="0">
                <a:effectLst/>
                <a:latin typeface="Calibri" panose="020F0502020204030204" pitchFamily="34" charset="0"/>
                <a:ea typeface="Calibri" panose="020F0502020204030204" pitchFamily="34" charset="0"/>
                <a:cs typeface="Times New Roman" panose="02020603050405020304" pitchFamily="18" charset="0"/>
              </a:rPr>
            </a:br>
            <a:r>
              <a:rPr lang="fr-FR" sz="2400" b="1" dirty="0">
                <a:effectLst/>
                <a:latin typeface="Calibri" panose="020F0502020204030204" pitchFamily="34" charset="0"/>
                <a:ea typeface="Calibri" panose="020F0502020204030204" pitchFamily="34" charset="0"/>
                <a:cs typeface="Times New Roman" panose="02020603050405020304" pitchFamily="18" charset="0"/>
              </a:rPr>
              <a:t>mais il déborde les hommes et l’institution </a:t>
            </a:r>
            <a:br>
              <a:rPr lang="fr-FR" sz="2400" dirty="0">
                <a:effectLst/>
                <a:latin typeface="Calibri" panose="020F0502020204030204" pitchFamily="34" charset="0"/>
                <a:ea typeface="Calibri" panose="020F0502020204030204" pitchFamily="34" charset="0"/>
                <a:cs typeface="Times New Roman" panose="02020603050405020304" pitchFamily="18" charset="0"/>
              </a:rPr>
            </a:br>
            <a:endParaRPr lang="fr-FR" sz="2400" dirty="0"/>
          </a:p>
        </p:txBody>
      </p:sp>
      <p:sp>
        <p:nvSpPr>
          <p:cNvPr id="2" name="ZoneTexte 1">
            <a:extLst>
              <a:ext uri="{FF2B5EF4-FFF2-40B4-BE49-F238E27FC236}">
                <a16:creationId xmlns:a16="http://schemas.microsoft.com/office/drawing/2014/main" id="{C2DE7F12-DD69-4B71-A92F-A460D357F324}"/>
              </a:ext>
            </a:extLst>
          </p:cNvPr>
          <p:cNvSpPr txBox="1"/>
          <p:nvPr/>
        </p:nvSpPr>
        <p:spPr>
          <a:xfrm>
            <a:off x="159798" y="213064"/>
            <a:ext cx="7714696" cy="532903"/>
          </a:xfrm>
          <a:prstGeom prst="rect">
            <a:avLst/>
          </a:prstGeom>
          <a:noFill/>
        </p:spPr>
        <p:txBody>
          <a:bodyPr wrap="square" rtlCol="0">
            <a:spAutoFit/>
          </a:bodyPr>
          <a:lstStyle/>
          <a:p>
            <a:pPr algn="just">
              <a:lnSpc>
                <a:spcPct val="107000"/>
              </a:lnSpc>
              <a:spcAft>
                <a:spcPts val="300"/>
              </a:spcAft>
            </a:pPr>
            <a:r>
              <a:rPr lang="fr-F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Les Actes des Apôtres, première histoire de l’Église</a:t>
            </a:r>
          </a:p>
        </p:txBody>
      </p:sp>
      <p:sp>
        <p:nvSpPr>
          <p:cNvPr id="3" name="ZoneTexte 2">
            <a:extLst>
              <a:ext uri="{FF2B5EF4-FFF2-40B4-BE49-F238E27FC236}">
                <a16:creationId xmlns:a16="http://schemas.microsoft.com/office/drawing/2014/main" id="{113EFDF7-3F64-49FB-86A9-A58127134C88}"/>
              </a:ext>
            </a:extLst>
          </p:cNvPr>
          <p:cNvSpPr txBox="1"/>
          <p:nvPr/>
        </p:nvSpPr>
        <p:spPr>
          <a:xfrm>
            <a:off x="435006" y="1012054"/>
            <a:ext cx="10733103" cy="707886"/>
          </a:xfrm>
          <a:prstGeom prst="rect">
            <a:avLst/>
          </a:prstGeom>
          <a:noFill/>
        </p:spPr>
        <p:txBody>
          <a:bodyPr wrap="square" rtlCol="0">
            <a:spAutoFit/>
          </a:bodyPr>
          <a:lstStyle/>
          <a:p>
            <a:pPr algn="ctr"/>
            <a:r>
              <a:rPr lang="fr-FR" sz="2000" b="1" dirty="0">
                <a:effectLst/>
                <a:latin typeface="Calibri" panose="020F0502020204030204" pitchFamily="34" charset="0"/>
                <a:ea typeface="Calibri" panose="020F0502020204030204" pitchFamily="34" charset="0"/>
                <a:cs typeface="Times New Roman" panose="02020603050405020304" pitchFamily="18" charset="0"/>
              </a:rPr>
              <a:t>Naissance et expansion de Jérusalem à Rome, </a:t>
            </a:r>
          </a:p>
          <a:p>
            <a:pPr algn="ctr"/>
            <a:r>
              <a:rPr lang="fr-FR" sz="2000" dirty="0">
                <a:effectLst/>
                <a:latin typeface="Calibri" panose="020F0502020204030204" pitchFamily="34" charset="0"/>
                <a:ea typeface="Calibri" panose="020F0502020204030204" pitchFamily="34" charset="0"/>
                <a:cs typeface="Times New Roman" panose="02020603050405020304" pitchFamily="18" charset="0"/>
              </a:rPr>
              <a:t>unissant juifs et païens, de la synagogue à la « maison » de Paul…</a:t>
            </a:r>
            <a:endParaRPr lang="fr-FR" sz="2000" dirty="0"/>
          </a:p>
        </p:txBody>
      </p:sp>
      <p:sp>
        <p:nvSpPr>
          <p:cNvPr id="5" name="ZoneTexte 4">
            <a:extLst>
              <a:ext uri="{FF2B5EF4-FFF2-40B4-BE49-F238E27FC236}">
                <a16:creationId xmlns:a16="http://schemas.microsoft.com/office/drawing/2014/main" id="{087CBE20-F28D-4170-9764-3D0CB8885DD0}"/>
              </a:ext>
            </a:extLst>
          </p:cNvPr>
          <p:cNvSpPr txBox="1"/>
          <p:nvPr/>
        </p:nvSpPr>
        <p:spPr>
          <a:xfrm>
            <a:off x="71021" y="1864312"/>
            <a:ext cx="12055876" cy="1323439"/>
          </a:xfrm>
          <a:prstGeom prst="rect">
            <a:avLst/>
          </a:prstGeom>
          <a:noFill/>
        </p:spPr>
        <p:txBody>
          <a:bodyPr wrap="square" rtlCol="0">
            <a:spAutoFit/>
          </a:bodyPr>
          <a:lstStyle/>
          <a:p>
            <a:r>
              <a:rPr lang="fr-FR" sz="2000" b="1" dirty="0">
                <a:effectLst/>
                <a:latin typeface="Calibri" panose="020F0502020204030204" pitchFamily="34" charset="0"/>
                <a:ea typeface="Calibri" panose="020F0502020204030204" pitchFamily="34" charset="0"/>
                <a:cs typeface="Times New Roman" panose="02020603050405020304" pitchFamily="18" charset="0"/>
              </a:rPr>
              <a:t>Des versets permettant de réfléchir</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Tx/>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à la primauté de Pierre, au collège des apôtres, à la succession apostolique, on parle d’un « concile » en Ac 15 </a:t>
            </a:r>
          </a:p>
          <a:p>
            <a:pPr marL="285750" indent="-285750">
              <a:buFontTx/>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Luc parle de ministères d’épiscopes, d’anciens et de diacres </a:t>
            </a:r>
          </a:p>
          <a:p>
            <a:pPr marL="285750" indent="-285750">
              <a:buFontTx/>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il souligne le rôle des femmes, mariées, veuves, ou vierges prophétesses, au milieu d’une foule de croyants… </a:t>
            </a:r>
            <a:endParaRPr lang="fr-FR" sz="2000" dirty="0"/>
          </a:p>
        </p:txBody>
      </p:sp>
      <p:sp>
        <p:nvSpPr>
          <p:cNvPr id="6" name="ZoneTexte 5">
            <a:extLst>
              <a:ext uri="{FF2B5EF4-FFF2-40B4-BE49-F238E27FC236}">
                <a16:creationId xmlns:a16="http://schemas.microsoft.com/office/drawing/2014/main" id="{E53B5868-648D-469F-BFB0-F904F9AB007B}"/>
              </a:ext>
            </a:extLst>
          </p:cNvPr>
          <p:cNvSpPr txBox="1"/>
          <p:nvPr/>
        </p:nvSpPr>
        <p:spPr>
          <a:xfrm>
            <a:off x="426128" y="3559945"/>
            <a:ext cx="10955044" cy="1015663"/>
          </a:xfrm>
          <a:prstGeom prst="rect">
            <a:avLst/>
          </a:prstGeom>
          <a:solidFill>
            <a:schemeClr val="bg1"/>
          </a:solidFill>
          <a:ln w="19050">
            <a:solidFill>
              <a:schemeClr val="tx1"/>
            </a:solidFill>
          </a:ln>
        </p:spPr>
        <p:txBody>
          <a:bodyPr wrap="square" rtlCol="0">
            <a:spAutoFit/>
          </a:bodyPr>
          <a:lstStyle/>
          <a:p>
            <a:pPr algn="ctr"/>
            <a:r>
              <a:rPr lang="fr-FR" sz="2000" b="1" dirty="0">
                <a:effectLst/>
                <a:latin typeface="Calibri" panose="020F0502020204030204" pitchFamily="34" charset="0"/>
                <a:ea typeface="Calibri" panose="020F0502020204030204" pitchFamily="34" charset="0"/>
                <a:cs typeface="Times New Roman" panose="02020603050405020304" pitchFamily="18" charset="0"/>
              </a:rPr>
              <a:t>La vie de la première communauté est décrite </a:t>
            </a:r>
          </a:p>
          <a:p>
            <a:pPr algn="ctr"/>
            <a:r>
              <a:rPr lang="fr-FR" sz="2000" b="1" dirty="0">
                <a:effectLst/>
                <a:latin typeface="Calibri" panose="020F0502020204030204" pitchFamily="34" charset="0"/>
                <a:ea typeface="Calibri" panose="020F0502020204030204" pitchFamily="34" charset="0"/>
                <a:cs typeface="Times New Roman" panose="02020603050405020304" pitchFamily="18" charset="0"/>
              </a:rPr>
              <a:t>« fidèle à l’enseignement des apôtres, la prière, la fraction du pain et la charité fraternelle. » </a:t>
            </a:r>
            <a:br>
              <a:rPr lang="fr-FR" sz="2000" dirty="0">
                <a:effectLst/>
                <a:latin typeface="Calibri" panose="020F0502020204030204" pitchFamily="34" charset="0"/>
                <a:ea typeface="Calibri" panose="020F0502020204030204" pitchFamily="34" charset="0"/>
                <a:cs typeface="Times New Roman" panose="02020603050405020304" pitchFamily="18" charset="0"/>
              </a:rPr>
            </a:br>
            <a:r>
              <a:rPr lang="fr-FR" sz="2000" dirty="0">
                <a:latin typeface="Calibri" panose="020F0502020204030204" pitchFamily="34" charset="0"/>
                <a:ea typeface="Calibri" panose="020F0502020204030204" pitchFamily="34" charset="0"/>
                <a:cs typeface="Times New Roman" panose="02020603050405020304" pitchFamily="18" charset="0"/>
              </a:rPr>
              <a:t>O</a:t>
            </a:r>
            <a:r>
              <a:rPr lang="fr-FR" sz="2000" dirty="0">
                <a:effectLst/>
                <a:latin typeface="Calibri" panose="020F0502020204030204" pitchFamily="34" charset="0"/>
                <a:ea typeface="Calibri" panose="020F0502020204030204" pitchFamily="34" charset="0"/>
                <a:cs typeface="Times New Roman" panose="02020603050405020304" pitchFamily="18" charset="0"/>
              </a:rPr>
              <a:t>n y voit aussi l’hypocrisie d’Ananie et Saphire e</a:t>
            </a:r>
            <a:r>
              <a:rPr lang="fr-FR" sz="2000" dirty="0">
                <a:latin typeface="Calibri" panose="020F0502020204030204" pitchFamily="34" charset="0"/>
                <a:cs typeface="Times New Roman" panose="02020603050405020304" pitchFamily="18" charset="0"/>
              </a:rPr>
              <a:t>t des disputes éclatent en Ac 6 sur le soutien aux veuves</a:t>
            </a:r>
            <a:endParaRPr lang="fr-FR" sz="2000" dirty="0"/>
          </a:p>
        </p:txBody>
      </p:sp>
    </p:spTree>
    <p:extLst>
      <p:ext uri="{BB962C8B-B14F-4D97-AF65-F5344CB8AC3E}">
        <p14:creationId xmlns:p14="http://schemas.microsoft.com/office/powerpoint/2010/main" val="1556063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2DE7F12-DD69-4B71-A92F-A460D357F324}"/>
              </a:ext>
            </a:extLst>
          </p:cNvPr>
          <p:cNvSpPr txBox="1"/>
          <p:nvPr/>
        </p:nvSpPr>
        <p:spPr>
          <a:xfrm>
            <a:off x="159798" y="142042"/>
            <a:ext cx="10919534" cy="532903"/>
          </a:xfrm>
          <a:prstGeom prst="rect">
            <a:avLst/>
          </a:prstGeom>
          <a:noFill/>
        </p:spPr>
        <p:txBody>
          <a:bodyPr wrap="square" rtlCol="0">
            <a:spAutoFit/>
          </a:bodyPr>
          <a:lstStyle/>
          <a:p>
            <a:pPr algn="just">
              <a:lnSpc>
                <a:spcPct val="107000"/>
              </a:lnSpc>
              <a:spcAft>
                <a:spcPts val="300"/>
              </a:spcAft>
            </a:pPr>
            <a:r>
              <a:rPr lang="fr-F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Importance et écueils d’une « ecclésiologie » puisée dan les Actes </a:t>
            </a:r>
          </a:p>
        </p:txBody>
      </p:sp>
      <p:sp>
        <p:nvSpPr>
          <p:cNvPr id="3" name="ZoneTexte 2">
            <a:extLst>
              <a:ext uri="{FF2B5EF4-FFF2-40B4-BE49-F238E27FC236}">
                <a16:creationId xmlns:a16="http://schemas.microsoft.com/office/drawing/2014/main" id="{46C0CD41-BB4F-42F6-A630-88DDEEFD1710}"/>
              </a:ext>
            </a:extLst>
          </p:cNvPr>
          <p:cNvSpPr txBox="1"/>
          <p:nvPr/>
        </p:nvSpPr>
        <p:spPr>
          <a:xfrm>
            <a:off x="284084" y="4899308"/>
            <a:ext cx="11647503" cy="1339085"/>
          </a:xfrm>
          <a:prstGeom prst="rect">
            <a:avLst/>
          </a:prstGeom>
          <a:solidFill>
            <a:schemeClr val="bg1"/>
          </a:solidFill>
          <a:ln w="19050">
            <a:solidFill>
              <a:schemeClr val="tx1"/>
            </a:solidFill>
          </a:ln>
        </p:spPr>
        <p:txBody>
          <a:bodyPr wrap="square" rtlCol="0">
            <a:spAutoFit/>
          </a:bodyPr>
          <a:lstStyle/>
          <a:p>
            <a:pPr algn="just">
              <a:lnSpc>
                <a:spcPct val="107000"/>
              </a:lnSpc>
              <a:spcAft>
                <a:spcPts val="300"/>
              </a:spcAft>
            </a:pPr>
            <a:r>
              <a:rPr lang="fr-FR" sz="2000" dirty="0">
                <a:effectLst/>
                <a:ea typeface="Calibri" panose="020F0502020204030204" pitchFamily="34" charset="0"/>
                <a:cs typeface="Times New Roman" panose="02020603050405020304" pitchFamily="18" charset="0"/>
              </a:rPr>
              <a:t>L’Église apparaît déjà en grande partie </a:t>
            </a:r>
            <a:r>
              <a:rPr lang="fr-FR" sz="2000" b="1" dirty="0">
                <a:effectLst/>
                <a:ea typeface="Calibri" panose="020F0502020204030204" pitchFamily="34" charset="0"/>
                <a:cs typeface="Times New Roman" panose="02020603050405020304" pitchFamily="18" charset="0"/>
              </a:rPr>
              <a:t>constituée dans sa structure hiérarchique, sa liturgie et ses textes sacrés </a:t>
            </a:r>
            <a:r>
              <a:rPr lang="fr-FR" sz="2000" dirty="0">
                <a:effectLst/>
                <a:ea typeface="Calibri" panose="020F0502020204030204" pitchFamily="34" charset="0"/>
                <a:cs typeface="Times New Roman" panose="02020603050405020304" pitchFamily="18" charset="0"/>
              </a:rPr>
              <a:t>à la fin de l’époque apostolique. </a:t>
            </a:r>
            <a:r>
              <a:rPr lang="fr-FR" sz="2000" dirty="0">
                <a:solidFill>
                  <a:srgbClr val="C00000"/>
                </a:solidFill>
                <a:effectLst/>
                <a:ea typeface="Calibri" panose="020F0502020204030204" pitchFamily="34" charset="0"/>
                <a:cs typeface="Times New Roman" panose="02020603050405020304" pitchFamily="18" charset="0"/>
              </a:rPr>
              <a:t>Mais les premiers chrétiens ne produisent pas encore de réflexion synthétique sur l’Église. </a:t>
            </a:r>
            <a:r>
              <a:rPr lang="fr-FR" sz="2000" dirty="0">
                <a:effectLst/>
                <a:ea typeface="Calibri" panose="020F0502020204030204" pitchFamily="34" charset="0"/>
                <a:cs typeface="Times New Roman" panose="02020603050405020304" pitchFamily="18" charset="0"/>
              </a:rPr>
              <a:t>Il faut du temps pour passer « de l’implicite vécu à l’explicite connu ».</a:t>
            </a:r>
            <a:r>
              <a:rPr lang="fr-FR" sz="2000" dirty="0">
                <a:effectLst/>
              </a:rPr>
              <a:t> </a:t>
            </a:r>
          </a:p>
          <a:p>
            <a:pPr algn="r">
              <a:lnSpc>
                <a:spcPct val="107000"/>
              </a:lnSpc>
              <a:spcAft>
                <a:spcPts val="3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Maurice </a:t>
            </a:r>
            <a:r>
              <a:rPr lang="fr-FR" sz="1400" cap="small" dirty="0">
                <a:effectLst/>
                <a:latin typeface="Calibri" panose="020F0502020204030204" pitchFamily="34" charset="0"/>
                <a:ea typeface="Calibri" panose="020F0502020204030204" pitchFamily="34" charset="0"/>
                <a:cs typeface="Times New Roman" panose="02020603050405020304" pitchFamily="18" charset="0"/>
              </a:rPr>
              <a:t>Blondel</a:t>
            </a: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i="1" dirty="0">
                <a:effectLst/>
                <a:latin typeface="Calibri" panose="020F0502020204030204" pitchFamily="34" charset="0"/>
                <a:ea typeface="Calibri" panose="020F0502020204030204" pitchFamily="34" charset="0"/>
                <a:cs typeface="Times New Roman" panose="02020603050405020304" pitchFamily="18" charset="0"/>
              </a:rPr>
              <a:t>Histoire et Dogme</a:t>
            </a:r>
            <a:r>
              <a:rPr lang="fr-FR" sz="1400" dirty="0">
                <a:effectLst/>
                <a:latin typeface="Calibri" panose="020F0502020204030204" pitchFamily="34" charset="0"/>
                <a:ea typeface="Calibri" panose="020F0502020204030204" pitchFamily="34" charset="0"/>
                <a:cs typeface="Times New Roman" panose="02020603050405020304" pitchFamily="18" charset="0"/>
              </a:rPr>
              <a:t>,</a:t>
            </a:r>
            <a:r>
              <a:rPr lang="fr-FR" sz="1400" i="1" dirty="0">
                <a:effectLst/>
                <a:latin typeface="Calibri" panose="020F0502020204030204" pitchFamily="34" charset="0"/>
                <a:ea typeface="Calibri" panose="020F0502020204030204" pitchFamily="34" charset="0"/>
                <a:cs typeface="Times New Roman" panose="02020603050405020304" pitchFamily="18" charset="0"/>
              </a:rPr>
              <a:t> </a:t>
            </a:r>
            <a:r>
              <a:rPr lang="fr-FR" sz="1400" dirty="0">
                <a:effectLst/>
                <a:latin typeface="Calibri" panose="020F0502020204030204" pitchFamily="34" charset="0"/>
                <a:ea typeface="Calibri" panose="020F0502020204030204" pitchFamily="34" charset="0"/>
                <a:cs typeface="Times New Roman" panose="02020603050405020304" pitchFamily="18" charset="0"/>
              </a:rPr>
              <a:t>(1904</a:t>
            </a:r>
            <a:r>
              <a:rPr lang="fr-FR" sz="14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fr-FR" sz="1400" dirty="0">
                <a:effectLst/>
                <a:latin typeface="Calibri" panose="020F0502020204030204" pitchFamily="34" charset="0"/>
                <a:ea typeface="Calibri" panose="020F0502020204030204" pitchFamily="34" charset="0"/>
                <a:cs typeface="Times New Roman" panose="02020603050405020304" pitchFamily="18" charset="0"/>
              </a:rPr>
              <a:t>)</a:t>
            </a:r>
            <a:r>
              <a:rPr lang="fr-FR" sz="1400" i="1" dirty="0">
                <a:effectLst/>
                <a:latin typeface="Calibri" panose="020F0502020204030204" pitchFamily="34" charset="0"/>
                <a:ea typeface="Calibri" panose="020F0502020204030204" pitchFamily="34" charset="0"/>
                <a:cs typeface="Times New Roman" panose="02020603050405020304" pitchFamily="18" charset="0"/>
              </a:rPr>
              <a:t> </a:t>
            </a:r>
            <a:r>
              <a:rPr lang="fr-FR" sz="1400" dirty="0">
                <a:effectLst/>
                <a:latin typeface="Calibri" panose="020F0502020204030204" pitchFamily="34" charset="0"/>
                <a:ea typeface="Calibri" panose="020F0502020204030204" pitchFamily="34" charset="0"/>
                <a:cs typeface="Times New Roman" panose="02020603050405020304" pitchFamily="18" charset="0"/>
              </a:rPr>
              <a:t>Paris, rééd. PUF 1956, p. 434.</a:t>
            </a:r>
            <a:endParaRPr lang="fr-FR"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8E5F9AB3-5388-4D39-AB77-93B92644D625}"/>
              </a:ext>
            </a:extLst>
          </p:cNvPr>
          <p:cNvSpPr txBox="1"/>
          <p:nvPr/>
        </p:nvSpPr>
        <p:spPr>
          <a:xfrm>
            <a:off x="310718" y="843379"/>
            <a:ext cx="11407806" cy="1104148"/>
          </a:xfrm>
          <a:prstGeom prst="rect">
            <a:avLst/>
          </a:prstGeom>
          <a:noFill/>
        </p:spPr>
        <p:txBody>
          <a:bodyPr wrap="square" rtlCol="0">
            <a:spAutoFit/>
          </a:bodyPr>
          <a:lstStyle/>
          <a:p>
            <a:pPr algn="just">
              <a:lnSpc>
                <a:spcPct val="107000"/>
              </a:lnSpc>
              <a:spcAft>
                <a:spcPts val="3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Une </a:t>
            </a:r>
            <a:r>
              <a:rPr lang="fr-FR" sz="2000" b="1" dirty="0">
                <a:latin typeface="Calibri" panose="020F0502020204030204" pitchFamily="34" charset="0"/>
                <a:ea typeface="Calibri" panose="020F0502020204030204" pitchFamily="34" charset="0"/>
                <a:cs typeface="Times New Roman" panose="02020603050405020304" pitchFamily="18" charset="0"/>
              </a:rPr>
              <a:t>« e</a:t>
            </a:r>
            <a:r>
              <a:rPr lang="fr-FR" sz="2000" b="1" dirty="0">
                <a:effectLst/>
                <a:latin typeface="Calibri" panose="020F0502020204030204" pitchFamily="34" charset="0"/>
                <a:ea typeface="Calibri" panose="020F0502020204030204" pitchFamily="34" charset="0"/>
                <a:cs typeface="Times New Roman" panose="02020603050405020304" pitchFamily="18" charset="0"/>
              </a:rPr>
              <a:t>cclésiologie « canonique » : </a:t>
            </a:r>
            <a:r>
              <a:rPr lang="fr-FR" sz="2000" dirty="0">
                <a:effectLst/>
                <a:latin typeface="Calibri" panose="020F0502020204030204" pitchFamily="34" charset="0"/>
                <a:ea typeface="Calibri" panose="020F0502020204030204" pitchFamily="34" charset="0"/>
                <a:cs typeface="Times New Roman" panose="02020603050405020304" pitchFamily="18" charset="0"/>
              </a:rPr>
              <a:t>Le visage de l’Église que Luc propose appartient au Canon des Ecritures.</a:t>
            </a:r>
          </a:p>
          <a:p>
            <a:pPr algn="just">
              <a:lnSpc>
                <a:spcPct val="107000"/>
              </a:lnSpc>
              <a:spcAft>
                <a:spcPts val="300"/>
              </a:spcAft>
            </a:pPr>
            <a:r>
              <a:rPr lang="fr-FR" sz="2000" dirty="0">
                <a:latin typeface="Calibri" panose="020F0502020204030204" pitchFamily="34" charset="0"/>
                <a:ea typeface="Calibri" panose="020F0502020204030204" pitchFamily="34" charset="0"/>
                <a:cs typeface="Times New Roman" panose="02020603050405020304" pitchFamily="18" charset="0"/>
              </a:rPr>
              <a:t>Les Actes des Apôtres sont lus dans toutes les Eglises. Et il faut les </a:t>
            </a:r>
            <a:r>
              <a:rPr lang="fr-FR" sz="2000" dirty="0">
                <a:effectLst/>
                <a:latin typeface="Calibri" panose="020F0502020204030204" pitchFamily="34" charset="0"/>
                <a:ea typeface="Calibri" panose="020F0502020204030204" pitchFamily="34" charset="0"/>
                <a:cs typeface="Times New Roman" panose="02020603050405020304" pitchFamily="18" charset="0"/>
              </a:rPr>
              <a:t>compléter par les épîtres de Pierre, Paul, Jean ou Jacques, les évangiles, le Nouveau et l’Ancien Testament. Luc nous y invite dans ses prologues.</a:t>
            </a:r>
          </a:p>
        </p:txBody>
      </p:sp>
      <p:sp>
        <p:nvSpPr>
          <p:cNvPr id="5" name="ZoneTexte 4">
            <a:extLst>
              <a:ext uri="{FF2B5EF4-FFF2-40B4-BE49-F238E27FC236}">
                <a16:creationId xmlns:a16="http://schemas.microsoft.com/office/drawing/2014/main" id="{A2F26C69-CDD2-488B-BDDD-F21AC9CA45C4}"/>
              </a:ext>
            </a:extLst>
          </p:cNvPr>
          <p:cNvSpPr txBox="1"/>
          <p:nvPr/>
        </p:nvSpPr>
        <p:spPr>
          <a:xfrm>
            <a:off x="142044" y="2317072"/>
            <a:ext cx="11940466" cy="1510413"/>
          </a:xfrm>
          <a:prstGeom prst="rect">
            <a:avLst/>
          </a:prstGeom>
          <a:solidFill>
            <a:schemeClr val="bg1"/>
          </a:solidFill>
          <a:ln w="19050">
            <a:solidFill>
              <a:schemeClr val="accent1">
                <a:lumMod val="75000"/>
              </a:schemeClr>
            </a:solidFill>
          </a:ln>
        </p:spPr>
        <p:txBody>
          <a:bodyPr wrap="square" rtlCol="0">
            <a:spAutoFit/>
          </a:bodyPr>
          <a:lstStyle/>
          <a:p>
            <a:pPr algn="ctr">
              <a:lnSpc>
                <a:spcPct val="107000"/>
              </a:lnSpc>
              <a:spcAft>
                <a:spcPts val="3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Mais ces données primordiales ont pu être interprétées de manières diverses, voire conflictuelles. </a:t>
            </a:r>
          </a:p>
          <a:p>
            <a:pPr algn="ctr">
              <a:lnSpc>
                <a:spcPct val="107000"/>
              </a:lnSpc>
              <a:spcAft>
                <a:spcPts val="3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Des exégètes ont une lecture plus « protestante » de la place de Pierre, l’apostolicité de Paul, du lien Christ-Église.</a:t>
            </a:r>
          </a:p>
          <a:p>
            <a:pPr algn="ctr">
              <a:lnSpc>
                <a:spcPct val="107000"/>
              </a:lnSpc>
              <a:spcAft>
                <a:spcPts val="3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Gardons-nous de tirer une ecclésiologie « brute » de toute doctrine et anhistorique</a:t>
            </a:r>
          </a:p>
          <a:p>
            <a:pPr algn="ctr">
              <a:lnSpc>
                <a:spcPct val="107000"/>
              </a:lnSpc>
              <a:spcAft>
                <a:spcPts val="3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L’écueil le plus important des ecclésiologies modernes a été de céder au mirage d’un « retour à l’origine » </a:t>
            </a:r>
          </a:p>
        </p:txBody>
      </p:sp>
      <p:sp>
        <p:nvSpPr>
          <p:cNvPr id="6" name="ZoneTexte 5">
            <a:extLst>
              <a:ext uri="{FF2B5EF4-FFF2-40B4-BE49-F238E27FC236}">
                <a16:creationId xmlns:a16="http://schemas.microsoft.com/office/drawing/2014/main" id="{4FC5CB46-3024-4FFD-BB87-6F53274EBDCF}"/>
              </a:ext>
            </a:extLst>
          </p:cNvPr>
          <p:cNvSpPr txBox="1"/>
          <p:nvPr/>
        </p:nvSpPr>
        <p:spPr>
          <a:xfrm>
            <a:off x="224901" y="3994952"/>
            <a:ext cx="11967099" cy="736355"/>
          </a:xfrm>
          <a:prstGeom prst="rect">
            <a:avLst/>
          </a:prstGeom>
          <a:noFill/>
        </p:spPr>
        <p:txBody>
          <a:bodyPr wrap="square" rtlCol="0">
            <a:spAutoFit/>
          </a:bodyPr>
          <a:lstStyle/>
          <a:p>
            <a:pPr algn="just">
              <a:lnSpc>
                <a:spcPct val="107000"/>
              </a:lnSpc>
              <a:spcAft>
                <a:spcPts val="3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Une « </a:t>
            </a:r>
            <a:r>
              <a:rPr lang="fr-FR" sz="2000" b="1" dirty="0">
                <a:latin typeface="Calibri" panose="020F0502020204030204" pitchFamily="34" charset="0"/>
                <a:ea typeface="Calibri" panose="020F0502020204030204" pitchFamily="34" charset="0"/>
                <a:cs typeface="Times New Roman" panose="02020603050405020304" pitchFamily="18" charset="0"/>
              </a:rPr>
              <a:t>e</a:t>
            </a:r>
            <a:r>
              <a:rPr lang="fr-FR" sz="2000" b="1" dirty="0">
                <a:effectLst/>
                <a:latin typeface="Calibri" panose="020F0502020204030204" pitchFamily="34" charset="0"/>
                <a:ea typeface="Calibri" panose="020F0502020204030204" pitchFamily="34" charset="0"/>
                <a:cs typeface="Times New Roman" panose="02020603050405020304" pitchFamily="18" charset="0"/>
              </a:rPr>
              <a:t>cclésiologie vécue » : </a:t>
            </a:r>
            <a:r>
              <a:rPr lang="fr-FR" sz="2000" dirty="0">
                <a:effectLst/>
                <a:latin typeface="Calibri" panose="020F0502020204030204" pitchFamily="34" charset="0"/>
                <a:ea typeface="Calibri" panose="020F0502020204030204" pitchFamily="34" charset="0"/>
                <a:cs typeface="Times New Roman" panose="02020603050405020304" pitchFamily="18" charset="0"/>
              </a:rPr>
              <a:t>Chercher un traité complet ou absolutiser un verset pour conforter notre idée de l’Église trahit le texte de Luc. Son projet n’est pas de décrire le fonctionnement d’une institution.</a:t>
            </a:r>
          </a:p>
        </p:txBody>
      </p:sp>
    </p:spTree>
    <p:extLst>
      <p:ext uri="{BB962C8B-B14F-4D97-AF65-F5344CB8AC3E}">
        <p14:creationId xmlns:p14="http://schemas.microsoft.com/office/powerpoint/2010/main" val="3489413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2DE7F12-DD69-4B71-A92F-A460D357F324}"/>
              </a:ext>
            </a:extLst>
          </p:cNvPr>
          <p:cNvSpPr txBox="1"/>
          <p:nvPr/>
        </p:nvSpPr>
        <p:spPr>
          <a:xfrm>
            <a:off x="150920" y="88777"/>
            <a:ext cx="9845336" cy="532903"/>
          </a:xfrm>
          <a:prstGeom prst="rect">
            <a:avLst/>
          </a:prstGeom>
          <a:noFill/>
        </p:spPr>
        <p:txBody>
          <a:bodyPr wrap="square" rtlCol="0">
            <a:spAutoFit/>
          </a:bodyPr>
          <a:lstStyle/>
          <a:p>
            <a:pPr algn="just">
              <a:lnSpc>
                <a:spcPct val="107000"/>
              </a:lnSpc>
              <a:spcAft>
                <a:spcPts val="300"/>
              </a:spcAft>
            </a:pPr>
            <a:r>
              <a:rPr lang="fr-F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Quelques principes pour l’« ecclésiologie » et la « synodalité »</a:t>
            </a:r>
          </a:p>
        </p:txBody>
      </p:sp>
      <p:sp>
        <p:nvSpPr>
          <p:cNvPr id="3" name="ZoneTexte 2">
            <a:extLst>
              <a:ext uri="{FF2B5EF4-FFF2-40B4-BE49-F238E27FC236}">
                <a16:creationId xmlns:a16="http://schemas.microsoft.com/office/drawing/2014/main" id="{AC6BC32E-45DE-4BC1-96A7-8161AA77CD50}"/>
              </a:ext>
            </a:extLst>
          </p:cNvPr>
          <p:cNvSpPr txBox="1"/>
          <p:nvPr/>
        </p:nvSpPr>
        <p:spPr>
          <a:xfrm>
            <a:off x="310719" y="1056443"/>
            <a:ext cx="11239130" cy="4842095"/>
          </a:xfrm>
          <a:prstGeom prst="rect">
            <a:avLst/>
          </a:prstGeom>
          <a:noFill/>
        </p:spPr>
        <p:txBody>
          <a:bodyPr wrap="square" rtlCol="0">
            <a:spAutoFit/>
          </a:bodyPr>
          <a:lstStyle/>
          <a:p>
            <a:pPr algn="just">
              <a:lnSpc>
                <a:spcPct val="107000"/>
              </a:lnSpc>
              <a:spcAft>
                <a:spcPts val="3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Luc dévoile une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Église en chemin </a:t>
            </a:r>
            <a:r>
              <a:rPr lang="fr-FR" sz="2000" dirty="0">
                <a:effectLst/>
                <a:latin typeface="Calibri" panose="020F0502020204030204" pitchFamily="34" charset="0"/>
                <a:ea typeface="Calibri" panose="020F0502020204030204" pitchFamily="34" charset="0"/>
                <a:cs typeface="Times New Roman" panose="02020603050405020304" pitchFamily="18" charset="0"/>
              </a:rPr>
              <a:t>« jusqu’aux extrémités de la terre » pour reprendre le terme </a:t>
            </a:r>
            <a:r>
              <a:rPr lang="fr-FR" sz="2000" i="1" dirty="0">
                <a:effectLst/>
                <a:latin typeface="Calibri" panose="020F0502020204030204" pitchFamily="34" charset="0"/>
                <a:ea typeface="Calibri" panose="020F0502020204030204" pitchFamily="34" charset="0"/>
                <a:cs typeface="Times New Roman" panose="02020603050405020304" pitchFamily="18" charset="0"/>
              </a:rPr>
              <a:t>ὁδό</a:t>
            </a:r>
            <a:r>
              <a:rPr lang="fr-FR" sz="2000" i="1" dirty="0">
                <a:effectLst/>
                <a:latin typeface="Calibri" panose="020F0502020204030204" pitchFamily="34" charset="0"/>
                <a:ea typeface="Calibri" panose="020F0502020204030204" pitchFamily="34" charset="0"/>
                <a:cs typeface="Calibri" panose="020F0502020204030204" pitchFamily="34" charset="0"/>
              </a:rPr>
              <a:t>ς « la Voie »</a:t>
            </a:r>
            <a:r>
              <a:rPr lang="fr-FR" sz="2000" i="1" dirty="0">
                <a:effectLst/>
                <a:latin typeface="Calibri" panose="020F0502020204030204" pitchFamily="34" charset="0"/>
                <a:ea typeface="Calibri" panose="020F0502020204030204" pitchFamily="34" charset="0"/>
                <a:cs typeface="Times New Roman" panose="02020603050405020304" pitchFamily="18" charset="0"/>
              </a:rPr>
              <a:t> </a:t>
            </a:r>
            <a:r>
              <a:rPr lang="fr-FR" sz="2000" dirty="0">
                <a:effectLst/>
                <a:latin typeface="Calibri" panose="020F0502020204030204" pitchFamily="34" charset="0"/>
                <a:ea typeface="Calibri" panose="020F0502020204030204" pitchFamily="34" charset="0"/>
                <a:cs typeface="Times New Roman" panose="02020603050405020304" pitchFamily="18" charset="0"/>
              </a:rPr>
              <a:t>(Ac 9,2 ; 19,9 ; 22,4 ; 24,22). </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Il décrit une Église qui évolue</a:t>
            </a:r>
            <a:r>
              <a:rPr lang="fr-FR" sz="2000" dirty="0">
                <a:effectLst/>
                <a:latin typeface="Calibri" panose="020F0502020204030204" pitchFamily="34" charset="0"/>
                <a:ea typeface="Calibri" panose="020F0502020204030204" pitchFamily="34" charset="0"/>
                <a:cs typeface="Times New Roman" panose="02020603050405020304" pitchFamily="18" charset="0"/>
              </a:rPr>
              <a:t>, avec des étapes porteuses de continuité et de changement. </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Il faut préserver l’unité et à organiser la communion </a:t>
            </a:r>
            <a:r>
              <a:rPr lang="fr-FR" sz="2000" dirty="0">
                <a:effectLst/>
                <a:latin typeface="Calibri" panose="020F0502020204030204" pitchFamily="34" charset="0"/>
                <a:ea typeface="Calibri" panose="020F0502020204030204" pitchFamily="34" charset="0"/>
                <a:cs typeface="Times New Roman" panose="02020603050405020304" pitchFamily="18" charset="0"/>
              </a:rPr>
              <a:t>des différents groupes chrétiens dispersés et d’origine diverses, juifs </a:t>
            </a:r>
            <a:r>
              <a:rPr lang="fr-FR" sz="2000" dirty="0">
                <a:latin typeface="Calibri" panose="020F0502020204030204" pitchFamily="34" charset="0"/>
                <a:ea typeface="Calibri" panose="020F0502020204030204" pitchFamily="34" charset="0"/>
                <a:cs typeface="Times New Roman" panose="02020603050405020304" pitchFamily="18" charset="0"/>
              </a:rPr>
              <a:t>et </a:t>
            </a:r>
            <a:r>
              <a:rPr lang="fr-FR" sz="2000" dirty="0">
                <a:effectLst/>
                <a:latin typeface="Calibri" panose="020F0502020204030204" pitchFamily="34" charset="0"/>
                <a:ea typeface="Calibri" panose="020F0502020204030204" pitchFamily="34" charset="0"/>
                <a:cs typeface="Times New Roman" panose="02020603050405020304" pitchFamily="18" charset="0"/>
              </a:rPr>
              <a:t>païens, car : </a:t>
            </a:r>
            <a:r>
              <a:rPr lang="fr-FR" sz="2000" i="1" dirty="0">
                <a:effectLst/>
                <a:latin typeface="Calibri" panose="020F0502020204030204" pitchFamily="34" charset="0"/>
                <a:ea typeface="Calibri" panose="020F0502020204030204" pitchFamily="34" charset="0"/>
                <a:cs typeface="Times New Roman" panose="02020603050405020304" pitchFamily="18" charset="0"/>
              </a:rPr>
              <a:t>« Dieu ne fait pas acception de personne »</a:t>
            </a:r>
            <a:r>
              <a:rPr lang="fr-FR" sz="2000" dirty="0">
                <a:effectLst/>
                <a:latin typeface="Calibri" panose="020F0502020204030204" pitchFamily="34" charset="0"/>
                <a:ea typeface="Calibri" panose="020F0502020204030204" pitchFamily="34" charset="0"/>
                <a:cs typeface="Times New Roman" panose="02020603050405020304" pitchFamily="18" charset="0"/>
              </a:rPr>
              <a:t> (Ac 10,34). </a:t>
            </a:r>
          </a:p>
          <a:p>
            <a:pPr algn="just">
              <a:lnSpc>
                <a:spcPct val="107000"/>
              </a:lnSpc>
              <a:spcAft>
                <a:spcPts val="300"/>
              </a:spcAft>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3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Unité et diversité :</a:t>
            </a:r>
            <a:r>
              <a:rPr lang="fr-FR" sz="2000" dirty="0">
                <a:effectLst/>
                <a:latin typeface="Calibri" panose="020F0502020204030204" pitchFamily="34" charset="0"/>
                <a:ea typeface="Calibri" panose="020F0502020204030204" pitchFamily="34" charset="0"/>
                <a:cs typeface="Times New Roman" panose="02020603050405020304" pitchFamily="18" charset="0"/>
              </a:rPr>
              <a:t> Le livre comporte une vingtaine d’occurrences du mot Eglise au singulier et au pluriel. </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Luc assume paisiblement des paradoxes </a:t>
            </a:r>
            <a:r>
              <a:rPr lang="fr-FR" sz="2000" dirty="0">
                <a:effectLst/>
                <a:latin typeface="Calibri" panose="020F0502020204030204" pitchFamily="34" charset="0"/>
                <a:ea typeface="Calibri" panose="020F0502020204030204" pitchFamily="34" charset="0"/>
                <a:cs typeface="Times New Roman" panose="02020603050405020304" pitchFamily="18" charset="0"/>
              </a:rPr>
              <a:t>que l’ecclésiologie moderne, dans son effort de systématisation, a fortement distingués, voire opposés. On pourrait trouver chez Luc les sources de la formule </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0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in necessariis unitas, un dubiis libertas, in omnibus caritas</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 </a:t>
            </a:r>
            <a:r>
              <a:rPr lang="fr-FR" sz="2000" dirty="0">
                <a:effectLst/>
                <a:latin typeface="Calibri" panose="020F0502020204030204" pitchFamily="34" charset="0"/>
                <a:ea typeface="Calibri" panose="020F0502020204030204" pitchFamily="34" charset="0"/>
                <a:cs typeface="Times New Roman" panose="02020603050405020304" pitchFamily="18" charset="0"/>
              </a:rPr>
              <a:t>qui caractérise la pensée ultérieure des Pères de l’Église. </a:t>
            </a:r>
          </a:p>
          <a:p>
            <a:pPr algn="just">
              <a:lnSpc>
                <a:spcPct val="107000"/>
              </a:lnSpc>
              <a:spcAft>
                <a:spcPts val="300"/>
              </a:spcAft>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3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Mystère d’Israël et Mystère de l’Église :</a:t>
            </a:r>
            <a:r>
              <a:rPr lang="fr-FR" sz="2000" dirty="0">
                <a:effectLst/>
                <a:latin typeface="Calibri" panose="020F0502020204030204" pitchFamily="34" charset="0"/>
                <a:ea typeface="Calibri" panose="020F0502020204030204" pitchFamily="34" charset="0"/>
                <a:cs typeface="Times New Roman" panose="02020603050405020304" pitchFamily="18" charset="0"/>
              </a:rPr>
              <a:t> Luc raconte aussi la </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distanciation progressive entre christianisme et judaïsme</a:t>
            </a:r>
            <a:r>
              <a:rPr lang="fr-FR" sz="2000" dirty="0">
                <a:effectLst/>
                <a:latin typeface="Calibri" panose="020F0502020204030204" pitchFamily="34" charset="0"/>
                <a:ea typeface="Calibri" panose="020F0502020204030204" pitchFamily="34" charset="0"/>
                <a:cs typeface="Times New Roman" panose="02020603050405020304" pitchFamily="18" charset="0"/>
              </a:rPr>
              <a:t>, entre Antioche de Pisidie (Ac 13), Corinthe (Ac 18) et Rome (Ac 28). Derrière la rupture apparente d’Ac 28 persistent des signes d’unité. </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Le récit apparaît comme la reconnaissance progressive de la permanence de la vocation d’Israël </a:t>
            </a:r>
            <a:r>
              <a:rPr lang="fr-FR" sz="2000" dirty="0">
                <a:effectLst/>
                <a:latin typeface="Calibri" panose="020F0502020204030204" pitchFamily="34" charset="0"/>
                <a:ea typeface="Calibri" panose="020F0502020204030204" pitchFamily="34" charset="0"/>
                <a:cs typeface="Times New Roman" panose="02020603050405020304" pitchFamily="18" charset="0"/>
              </a:rPr>
              <a:t>dans le dessein de Dieu que Paul formule en Rm 9-11.</a:t>
            </a:r>
          </a:p>
        </p:txBody>
      </p:sp>
    </p:spTree>
    <p:extLst>
      <p:ext uri="{BB962C8B-B14F-4D97-AF65-F5344CB8AC3E}">
        <p14:creationId xmlns:p14="http://schemas.microsoft.com/office/powerpoint/2010/main" val="415835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2DE7F12-DD69-4B71-A92F-A460D357F324}"/>
              </a:ext>
            </a:extLst>
          </p:cNvPr>
          <p:cNvSpPr txBox="1"/>
          <p:nvPr/>
        </p:nvSpPr>
        <p:spPr>
          <a:xfrm>
            <a:off x="124288" y="168675"/>
            <a:ext cx="9845336" cy="532903"/>
          </a:xfrm>
          <a:prstGeom prst="rect">
            <a:avLst/>
          </a:prstGeom>
          <a:noFill/>
        </p:spPr>
        <p:txBody>
          <a:bodyPr wrap="square" rtlCol="0">
            <a:spAutoFit/>
          </a:bodyPr>
          <a:lstStyle/>
          <a:p>
            <a:pPr algn="just">
              <a:lnSpc>
                <a:spcPct val="107000"/>
              </a:lnSpc>
              <a:spcAft>
                <a:spcPts val="300"/>
              </a:spcAft>
            </a:pPr>
            <a:r>
              <a:rPr lang="fr-F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Quelques principes pour l’« ecclésiologie » et la « synodalité » (2)</a:t>
            </a:r>
          </a:p>
        </p:txBody>
      </p:sp>
      <p:sp>
        <p:nvSpPr>
          <p:cNvPr id="3" name="ZoneTexte 2">
            <a:extLst>
              <a:ext uri="{FF2B5EF4-FFF2-40B4-BE49-F238E27FC236}">
                <a16:creationId xmlns:a16="http://schemas.microsoft.com/office/drawing/2014/main" id="{AC6BC32E-45DE-4BC1-96A7-8161AA77CD50}"/>
              </a:ext>
            </a:extLst>
          </p:cNvPr>
          <p:cNvSpPr txBox="1"/>
          <p:nvPr/>
        </p:nvSpPr>
        <p:spPr>
          <a:xfrm>
            <a:off x="248573" y="3382392"/>
            <a:ext cx="11567604" cy="1471941"/>
          </a:xfrm>
          <a:prstGeom prst="rect">
            <a:avLst/>
          </a:prstGeom>
          <a:solidFill>
            <a:schemeClr val="bg1"/>
          </a:solidFill>
          <a:ln w="19050">
            <a:solidFill>
              <a:schemeClr val="accent1">
                <a:lumMod val="75000"/>
              </a:schemeClr>
            </a:solidFill>
          </a:ln>
        </p:spPr>
        <p:txBody>
          <a:bodyPr wrap="square" rtlCol="0">
            <a:spAutoFit/>
          </a:bodyPr>
          <a:lstStyle/>
          <a:p>
            <a:pPr algn="just">
              <a:lnSpc>
                <a:spcPct val="107000"/>
              </a:lnSpc>
              <a:spcAft>
                <a:spcPts val="3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Tension entre </a:t>
            </a:r>
            <a:r>
              <a:rPr lang="fr-FR" sz="2000" b="1" dirty="0">
                <a:latin typeface="Calibri" panose="020F0502020204030204" pitchFamily="34" charset="0"/>
                <a:ea typeface="Calibri" panose="020F0502020204030204" pitchFamily="34" charset="0"/>
                <a:cs typeface="Times New Roman" panose="02020603050405020304" pitchFamily="18" charset="0"/>
              </a:rPr>
              <a:t>E</a:t>
            </a:r>
            <a:r>
              <a:rPr lang="fr-FR" sz="2000" b="1" dirty="0">
                <a:effectLst/>
                <a:latin typeface="Calibri" panose="020F0502020204030204" pitchFamily="34" charset="0"/>
                <a:ea typeface="Calibri" panose="020F0502020204030204" pitchFamily="34" charset="0"/>
                <a:cs typeface="Times New Roman" panose="02020603050405020304" pitchFamily="18" charset="0"/>
              </a:rPr>
              <a:t>glise et Royaume : </a:t>
            </a:r>
            <a:r>
              <a:rPr lang="fr-FR" sz="2000" dirty="0">
                <a:effectLst/>
                <a:latin typeface="Calibri" panose="020F0502020204030204" pitchFamily="34" charset="0"/>
                <a:ea typeface="Calibri" panose="020F0502020204030204" pitchFamily="34" charset="0"/>
                <a:cs typeface="Times New Roman" panose="02020603050405020304" pitchFamily="18" charset="0"/>
              </a:rPr>
              <a:t>Le livre fini sur une énigme mais la mention du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Royaume</a:t>
            </a:r>
            <a:r>
              <a:rPr lang="fr-FR" sz="2000" dirty="0">
                <a:effectLst/>
                <a:latin typeface="Calibri" panose="020F0502020204030204" pitchFamily="34" charset="0"/>
                <a:ea typeface="Calibri" panose="020F0502020204030204" pitchFamily="34" charset="0"/>
                <a:cs typeface="Times New Roman" panose="02020603050405020304" pitchFamily="18" charset="0"/>
              </a:rPr>
              <a:t> en Ac 28 renvoie au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Royaume de Dieu </a:t>
            </a:r>
            <a:r>
              <a:rPr lang="fr-FR" sz="2000" dirty="0">
                <a:effectLst/>
                <a:latin typeface="Calibri" panose="020F0502020204030204" pitchFamily="34" charset="0"/>
                <a:ea typeface="Calibri" panose="020F0502020204030204" pitchFamily="34" charset="0"/>
                <a:cs typeface="Times New Roman" panose="02020603050405020304" pitchFamily="18" charset="0"/>
              </a:rPr>
              <a:t>évoqué en Lc 1,3 et Ac 1,6-8 dans une perspective eschatologique : </a:t>
            </a:r>
          </a:p>
          <a:p>
            <a:pPr algn="ctr">
              <a:lnSpc>
                <a:spcPct val="107000"/>
              </a:lnSpc>
              <a:spcAft>
                <a:spcPts val="300"/>
              </a:spcAft>
            </a:pP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Seigneur, est-ce maintenant, le temps où tu vas restaurer la royauté en Israël ? » </a:t>
            </a:r>
            <a:r>
              <a:rPr lang="fr-FR" sz="2000" dirty="0">
                <a:effectLst/>
                <a:latin typeface="Calibri" panose="020F0502020204030204" pitchFamily="34" charset="0"/>
                <a:ea typeface="Calibri" panose="020F0502020204030204" pitchFamily="34" charset="0"/>
                <a:cs typeface="Times New Roman" panose="02020603050405020304" pitchFamily="18" charset="0"/>
              </a:rPr>
              <a:t>Il leur répondit : </a:t>
            </a:r>
          </a:p>
          <a:p>
            <a:pPr algn="ctr">
              <a:lnSpc>
                <a:spcPct val="107000"/>
              </a:lnSpc>
              <a:spcAft>
                <a:spcPts val="300"/>
              </a:spcAft>
            </a:pPr>
            <a:r>
              <a:rPr lang="fr-FR" sz="20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Il ne vous appartient pas de connaître les temps et moments que le Père a fixés de sa seule autorité. » </a:t>
            </a:r>
          </a:p>
        </p:txBody>
      </p:sp>
      <p:sp>
        <p:nvSpPr>
          <p:cNvPr id="4" name="ZoneTexte 3">
            <a:extLst>
              <a:ext uri="{FF2B5EF4-FFF2-40B4-BE49-F238E27FC236}">
                <a16:creationId xmlns:a16="http://schemas.microsoft.com/office/drawing/2014/main" id="{545183C0-AAE7-45F3-8705-4BBD67A904AA}"/>
              </a:ext>
            </a:extLst>
          </p:cNvPr>
          <p:cNvSpPr txBox="1"/>
          <p:nvPr/>
        </p:nvSpPr>
        <p:spPr>
          <a:xfrm>
            <a:off x="177553" y="845623"/>
            <a:ext cx="11890159" cy="2246769"/>
          </a:xfrm>
          <a:prstGeom prst="rect">
            <a:avLst/>
          </a:prstGeom>
          <a:noFill/>
        </p:spPr>
        <p:txBody>
          <a:bodyPr wrap="square" rtlCol="0">
            <a:spAutoFit/>
          </a:bodyPr>
          <a:lstStyle/>
          <a:p>
            <a:r>
              <a:rPr lang="fr-FR" sz="2000" b="1" dirty="0">
                <a:effectLst/>
                <a:latin typeface="Calibri" panose="020F0502020204030204" pitchFamily="34" charset="0"/>
                <a:ea typeface="Calibri" panose="020F0502020204030204" pitchFamily="34" charset="0"/>
                <a:cs typeface="Calibri" panose="020F0502020204030204" pitchFamily="34" charset="0"/>
              </a:rPr>
              <a:t>L’Église possède une dimension trinitaire : </a:t>
            </a:r>
            <a:r>
              <a:rPr lang="fr-FR" sz="2000" dirty="0">
                <a:effectLst/>
                <a:latin typeface="Calibri" panose="020F0502020204030204" pitchFamily="34" charset="0"/>
                <a:ea typeface="Calibri" panose="020F0502020204030204" pitchFamily="34" charset="0"/>
                <a:cs typeface="Times New Roman" panose="02020603050405020304" pitchFamily="18" charset="0"/>
              </a:rPr>
              <a:t>À la Pentecôte, l’Église naît du souffle de Dieu.</a:t>
            </a:r>
          </a:p>
          <a:p>
            <a:endParaRPr lang="fr-FR" sz="2000" dirty="0">
              <a:latin typeface="Calibri" panose="020F0502020204030204" pitchFamily="34" charset="0"/>
              <a:ea typeface="Calibri" panose="020F0502020204030204" pitchFamily="34" charset="0"/>
              <a:cs typeface="Calibri" panose="020F0502020204030204" pitchFamily="34" charset="0"/>
            </a:endParaRPr>
          </a:p>
          <a:p>
            <a:r>
              <a:rPr lang="fr-FR" sz="2000" dirty="0">
                <a:latin typeface="Calibri" panose="020F0502020204030204" pitchFamily="34" charset="0"/>
                <a:ea typeface="Calibri" panose="020F0502020204030204" pitchFamily="34" charset="0"/>
                <a:cs typeface="Calibri" panose="020F0502020204030204" pitchFamily="34" charset="0"/>
              </a:rPr>
              <a:t>E</a:t>
            </a:r>
            <a:r>
              <a:rPr lang="fr-FR" sz="2000" dirty="0">
                <a:effectLst/>
                <a:latin typeface="Calibri" panose="020F0502020204030204" pitchFamily="34" charset="0"/>
                <a:ea typeface="Calibri" panose="020F0502020204030204" pitchFamily="34" charset="0"/>
                <a:cs typeface="Calibri" panose="020F0502020204030204" pitchFamily="34" charset="0"/>
              </a:rPr>
              <a:t>n Ac 20,28 dans la traduction de la BJ : </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sz="2000" dirty="0">
                <a:effectLst/>
                <a:latin typeface="Calibri" panose="020F0502020204030204" pitchFamily="34" charset="0"/>
                <a:ea typeface="Calibri" panose="020F0502020204030204" pitchFamily="34" charset="0"/>
                <a:cs typeface="Calibri" panose="020F0502020204030204" pitchFamily="34" charset="0"/>
              </a:rPr>
              <a:t>Soyez attentifs à vous-mêmes, et à tout le troupeau dont l'</a:t>
            </a:r>
            <a:r>
              <a:rPr lang="fr-FR" sz="2000" b="1" dirty="0">
                <a:effectLst/>
                <a:latin typeface="Calibri" panose="020F0502020204030204" pitchFamily="34" charset="0"/>
                <a:ea typeface="Calibri" panose="020F0502020204030204" pitchFamily="34" charset="0"/>
                <a:cs typeface="Calibri" panose="020F0502020204030204" pitchFamily="34" charset="0"/>
              </a:rPr>
              <a:t>ESPRIT SAINT</a:t>
            </a:r>
            <a:r>
              <a:rPr lang="fr-FR" sz="2000" dirty="0">
                <a:effectLst/>
                <a:latin typeface="Calibri" panose="020F0502020204030204" pitchFamily="34" charset="0"/>
                <a:ea typeface="Calibri" panose="020F0502020204030204" pitchFamily="34" charset="0"/>
                <a:cs typeface="Calibri" panose="020F0502020204030204" pitchFamily="34" charset="0"/>
              </a:rPr>
              <a:t> vous a établis gardiens pour paître </a:t>
            </a:r>
            <a:r>
              <a:rPr lang="fr-FR" sz="2000" b="1" dirty="0">
                <a:effectLst/>
                <a:latin typeface="Calibri" panose="020F0502020204030204" pitchFamily="34" charset="0"/>
                <a:ea typeface="Calibri" panose="020F0502020204030204" pitchFamily="34" charset="0"/>
                <a:cs typeface="Calibri" panose="020F0502020204030204" pitchFamily="34" charset="0"/>
              </a:rPr>
              <a:t>L'ÉGLISE </a:t>
            </a:r>
            <a:r>
              <a:rPr lang="fr-FR" sz="2000" dirty="0">
                <a:effectLst/>
                <a:latin typeface="Calibri" panose="020F0502020204030204" pitchFamily="34" charset="0"/>
                <a:ea typeface="Calibri" panose="020F0502020204030204" pitchFamily="34" charset="0"/>
                <a:cs typeface="Calibri" panose="020F0502020204030204" pitchFamily="34" charset="0"/>
              </a:rPr>
              <a:t>de </a:t>
            </a:r>
            <a:r>
              <a:rPr lang="fr-FR" sz="2000" b="1" dirty="0">
                <a:effectLst/>
                <a:latin typeface="Calibri" panose="020F0502020204030204" pitchFamily="34" charset="0"/>
                <a:ea typeface="Calibri" panose="020F0502020204030204" pitchFamily="34" charset="0"/>
                <a:cs typeface="Calibri" panose="020F0502020204030204" pitchFamily="34" charset="0"/>
              </a:rPr>
              <a:t>DIEU</a:t>
            </a:r>
            <a:r>
              <a:rPr lang="fr-FR" sz="2000" dirty="0">
                <a:effectLst/>
                <a:latin typeface="Calibri" panose="020F0502020204030204" pitchFamily="34" charset="0"/>
                <a:ea typeface="Calibri" panose="020F0502020204030204" pitchFamily="34" charset="0"/>
                <a:cs typeface="Calibri" panose="020F0502020204030204" pitchFamily="34" charset="0"/>
              </a:rPr>
              <a:t>, qu'il s'est acquise par le sang de son propre </a:t>
            </a:r>
            <a:r>
              <a:rPr lang="fr-FR" sz="2000" b="1" dirty="0">
                <a:effectLst/>
                <a:latin typeface="Calibri" panose="020F0502020204030204" pitchFamily="34" charset="0"/>
                <a:ea typeface="Calibri" panose="020F0502020204030204" pitchFamily="34" charset="0"/>
                <a:cs typeface="Calibri" panose="020F0502020204030204" pitchFamily="34" charset="0"/>
              </a:rPr>
              <a:t>FILS</a:t>
            </a:r>
            <a:r>
              <a:rPr lang="fr-FR" sz="2000" dirty="0">
                <a:effectLst/>
                <a:latin typeface="Calibri" panose="020F0502020204030204" pitchFamily="34" charset="0"/>
                <a:ea typeface="Calibri" panose="020F0502020204030204" pitchFamily="34" charset="0"/>
                <a:cs typeface="Calibri" panose="020F0502020204030204" pitchFamily="34" charset="0"/>
              </a:rPr>
              <a:t>. » </a:t>
            </a:r>
          </a:p>
          <a:p>
            <a:r>
              <a:rPr lang="fr-FR" sz="2000" dirty="0">
                <a:effectLst/>
                <a:latin typeface="Calibri" panose="020F0502020204030204" pitchFamily="34" charset="0"/>
                <a:ea typeface="Calibri" panose="020F0502020204030204" pitchFamily="34" charset="0"/>
                <a:cs typeface="Calibri" panose="020F0502020204030204" pitchFamily="34" charset="0"/>
              </a:rPr>
              <a:t>	</a:t>
            </a:r>
          </a:p>
          <a:p>
            <a:r>
              <a:rPr lang="fr-FR" sz="2000" dirty="0">
                <a:effectLst/>
                <a:latin typeface="Calibri" panose="020F0502020204030204" pitchFamily="34" charset="0"/>
                <a:ea typeface="Calibri" panose="020F0502020204030204" pitchFamily="34" charset="0"/>
                <a:cs typeface="Calibri" panose="020F0502020204030204" pitchFamily="34" charset="0"/>
              </a:rPr>
              <a:t>En Ac 20,32 c’est essentiellement la Parole de Grâce qui bâtit l’Église : « Et à présent je vous confie à Dieu et à la </a:t>
            </a:r>
            <a:r>
              <a:rPr lang="fr-FR" sz="2000" b="1" dirty="0">
                <a:effectLst/>
                <a:latin typeface="Calibri" panose="020F0502020204030204" pitchFamily="34" charset="0"/>
                <a:ea typeface="Calibri" panose="020F0502020204030204" pitchFamily="34" charset="0"/>
                <a:cs typeface="Calibri" panose="020F0502020204030204" pitchFamily="34" charset="0"/>
              </a:rPr>
              <a:t>PAROLE DE SA GRÂCE</a:t>
            </a:r>
            <a:r>
              <a:rPr lang="fr-FR" sz="2000" dirty="0">
                <a:effectLst/>
                <a:latin typeface="Calibri" panose="020F0502020204030204" pitchFamily="34" charset="0"/>
                <a:ea typeface="Calibri" panose="020F0502020204030204" pitchFamily="34" charset="0"/>
                <a:cs typeface="Calibri" panose="020F0502020204030204" pitchFamily="34" charset="0"/>
              </a:rPr>
              <a:t>, </a:t>
            </a:r>
            <a:r>
              <a:rPr lang="fr-FR" sz="2000" b="1" dirty="0">
                <a:effectLst/>
                <a:latin typeface="Calibri" panose="020F0502020204030204" pitchFamily="34" charset="0"/>
                <a:ea typeface="Calibri" panose="020F0502020204030204" pitchFamily="34" charset="0"/>
                <a:cs typeface="Calibri" panose="020F0502020204030204" pitchFamily="34" charset="0"/>
              </a:rPr>
              <a:t>qui a le pouvoir de bâtir l'édifice </a:t>
            </a:r>
            <a:r>
              <a:rPr lang="fr-FR" sz="2000" dirty="0">
                <a:effectLst/>
                <a:latin typeface="Calibri" panose="020F0502020204030204" pitchFamily="34" charset="0"/>
                <a:ea typeface="Calibri" panose="020F0502020204030204" pitchFamily="34" charset="0"/>
                <a:cs typeface="Calibri" panose="020F0502020204030204" pitchFamily="34" charset="0"/>
              </a:rPr>
              <a:t>et de procurer l'héritage parmi tous les sanctifiés. »</a:t>
            </a:r>
            <a:endParaRPr lang="fr-FR" sz="2000" dirty="0"/>
          </a:p>
        </p:txBody>
      </p:sp>
      <p:sp>
        <p:nvSpPr>
          <p:cNvPr id="5" name="ZoneTexte 4">
            <a:extLst>
              <a:ext uri="{FF2B5EF4-FFF2-40B4-BE49-F238E27FC236}">
                <a16:creationId xmlns:a16="http://schemas.microsoft.com/office/drawing/2014/main" id="{3409A539-ED0B-40DB-BCBA-F41A83C52D0D}"/>
              </a:ext>
            </a:extLst>
          </p:cNvPr>
          <p:cNvSpPr txBox="1"/>
          <p:nvPr/>
        </p:nvSpPr>
        <p:spPr>
          <a:xfrm>
            <a:off x="248574" y="5069148"/>
            <a:ext cx="11611993" cy="1433469"/>
          </a:xfrm>
          <a:prstGeom prst="rect">
            <a:avLst/>
          </a:prstGeom>
          <a:noFill/>
        </p:spPr>
        <p:txBody>
          <a:bodyPr wrap="square" rtlCol="0">
            <a:spAutoFit/>
          </a:bodyPr>
          <a:lstStyle/>
          <a:p>
            <a:pPr algn="ctr">
              <a:lnSpc>
                <a:spcPct val="107000"/>
              </a:lnSpc>
              <a:spcAft>
                <a:spcPts val="300"/>
              </a:spcAft>
            </a:pPr>
            <a:r>
              <a:rPr lang="fr-FR" sz="2000" dirty="0">
                <a:effectLst/>
                <a:latin typeface="Calibri" panose="020F0502020204030204" pitchFamily="34" charset="0"/>
                <a:ea typeface="Calibri" panose="020F0502020204030204" pitchFamily="34" charset="0"/>
                <a:cs typeface="Calibri" panose="020F0502020204030204" pitchFamily="34" charset="0"/>
              </a:rPr>
              <a:t>L’œuvre de la grâce s’accompagne d’une activité missionnaire inlassable dans et pour le monde de la part des apôtres. </a:t>
            </a:r>
            <a:r>
              <a:rPr lang="fr-FR" sz="2000" b="1" dirty="0">
                <a:effectLst/>
                <a:latin typeface="Calibri" panose="020F0502020204030204" pitchFamily="34" charset="0"/>
                <a:ea typeface="Calibri" panose="020F0502020204030204" pitchFamily="34" charset="0"/>
                <a:cs typeface="Calibri" panose="020F0502020204030204" pitchFamily="34" charset="0"/>
              </a:rPr>
              <a:t>Il n’y a ni fixisme ni relativisme, car l’Église est pour Luc une réalité vivante</a:t>
            </a:r>
            <a:r>
              <a:rPr lang="fr-FR" sz="2000" dirty="0">
                <a:effectLst/>
                <a:latin typeface="Calibri" panose="020F0502020204030204" pitchFamily="34" charset="0"/>
                <a:ea typeface="Calibri" panose="020F0502020204030204" pitchFamily="34" charset="0"/>
                <a:cs typeface="Calibri" panose="020F0502020204030204" pitchFamily="34" charset="0"/>
              </a:rPr>
              <a:t>, à la fois humaine et divine, dont la croissance organique unifiée est assurée par le lien au Christ et la fidélité dans l’Esprit. </a:t>
            </a:r>
          </a:p>
          <a:p>
            <a:pPr algn="ctr">
              <a:lnSpc>
                <a:spcPct val="107000"/>
              </a:lnSpc>
              <a:spcAft>
                <a:spcPts val="300"/>
              </a:spcAft>
            </a:pPr>
            <a:r>
              <a:rPr lang="fr-FR"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La fin reprend les refrains de croissance de l’Eglise pour engager le lecteur à poursuivre l’œuvre des Apôtre.</a:t>
            </a:r>
          </a:p>
        </p:txBody>
      </p:sp>
    </p:spTree>
    <p:extLst>
      <p:ext uri="{BB962C8B-B14F-4D97-AF65-F5344CB8AC3E}">
        <p14:creationId xmlns:p14="http://schemas.microsoft.com/office/powerpoint/2010/main" val="1596647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2DE7F12-DD69-4B71-A92F-A460D357F324}"/>
              </a:ext>
            </a:extLst>
          </p:cNvPr>
          <p:cNvSpPr txBox="1"/>
          <p:nvPr/>
        </p:nvSpPr>
        <p:spPr>
          <a:xfrm>
            <a:off x="2317072" y="1233996"/>
            <a:ext cx="7652552" cy="532903"/>
          </a:xfrm>
          <a:prstGeom prst="rect">
            <a:avLst/>
          </a:prstGeom>
          <a:noFill/>
        </p:spPr>
        <p:txBody>
          <a:bodyPr wrap="square" rtlCol="0">
            <a:spAutoFit/>
          </a:bodyPr>
          <a:lstStyle/>
          <a:p>
            <a:pPr algn="just">
              <a:lnSpc>
                <a:spcPct val="107000"/>
              </a:lnSpc>
              <a:spcAft>
                <a:spcPts val="300"/>
              </a:spcAft>
            </a:pPr>
            <a:r>
              <a:rPr lang="fr-F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Le Mystère de l’Église au cœur du Concile Vatican II</a:t>
            </a:r>
          </a:p>
        </p:txBody>
      </p:sp>
      <p:sp>
        <p:nvSpPr>
          <p:cNvPr id="3" name="ZoneTexte 2">
            <a:extLst>
              <a:ext uri="{FF2B5EF4-FFF2-40B4-BE49-F238E27FC236}">
                <a16:creationId xmlns:a16="http://schemas.microsoft.com/office/drawing/2014/main" id="{8F8A1D02-38AC-4297-AFDE-3B9A1EA0828B}"/>
              </a:ext>
            </a:extLst>
          </p:cNvPr>
          <p:cNvSpPr txBox="1"/>
          <p:nvPr/>
        </p:nvSpPr>
        <p:spPr>
          <a:xfrm>
            <a:off x="115410" y="115410"/>
            <a:ext cx="11638625" cy="1083502"/>
          </a:xfrm>
          <a:prstGeom prst="rect">
            <a:avLst/>
          </a:prstGeom>
          <a:noFill/>
        </p:spPr>
        <p:txBody>
          <a:bodyPr wrap="square" rtlCol="0">
            <a:spAutoFit/>
          </a:bodyPr>
          <a:lstStyle/>
          <a:p>
            <a:pPr marL="342900" lvl="0" indent="-342900">
              <a:lnSpc>
                <a:spcPct val="107000"/>
              </a:lnSpc>
              <a:spcBef>
                <a:spcPts val="200"/>
              </a:spcBef>
              <a:spcAft>
                <a:spcPts val="600"/>
              </a:spcAft>
              <a:buFont typeface="+mj-lt"/>
              <a:buAutoNum type="arabicPeriod" startAt="3"/>
            </a:pPr>
            <a:r>
              <a:rPr lang="fr-FR" sz="2800" b="1" dirty="0">
                <a:effectLst/>
                <a:latin typeface="Arial" panose="020B0604020202020204" pitchFamily="34" charset="0"/>
                <a:ea typeface="Times New Roman" panose="02020603050405020304" pitchFamily="18" charset="0"/>
                <a:cs typeface="Times New Roman" panose="02020603050405020304" pitchFamily="18" charset="0"/>
              </a:rPr>
              <a:t>Perspective théologique :</a:t>
            </a:r>
          </a:p>
          <a:p>
            <a:pPr lvl="0">
              <a:lnSpc>
                <a:spcPct val="107000"/>
              </a:lnSpc>
              <a:spcBef>
                <a:spcPts val="200"/>
              </a:spcBef>
              <a:spcAft>
                <a:spcPts val="600"/>
              </a:spcAft>
            </a:pPr>
            <a:r>
              <a:rPr lang="fr-FR" sz="2800" b="1" dirty="0">
                <a:effectLst/>
                <a:latin typeface="Arial" panose="020B0604020202020204" pitchFamily="34" charset="0"/>
                <a:ea typeface="Times New Roman" panose="02020603050405020304" pitchFamily="18" charset="0"/>
                <a:cs typeface="Times New Roman" panose="02020603050405020304" pitchFamily="18" charset="0"/>
              </a:rPr>
              <a:t>Que nous enseigne Vatican II sur la nature et la mission l’Église ?</a:t>
            </a:r>
          </a:p>
        </p:txBody>
      </p:sp>
      <p:pic>
        <p:nvPicPr>
          <p:cNvPr id="4" name="Image 3">
            <a:extLst>
              <a:ext uri="{FF2B5EF4-FFF2-40B4-BE49-F238E27FC236}">
                <a16:creationId xmlns:a16="http://schemas.microsoft.com/office/drawing/2014/main" id="{5F56F9DA-21F1-4F98-AD42-04EEB090F914}"/>
              </a:ext>
            </a:extLst>
          </p:cNvPr>
          <p:cNvPicPr>
            <a:picLocks noChangeAspect="1"/>
          </p:cNvPicPr>
          <p:nvPr/>
        </p:nvPicPr>
        <p:blipFill>
          <a:blip r:embed="rId2"/>
          <a:stretch>
            <a:fillRect/>
          </a:stretch>
        </p:blipFill>
        <p:spPr>
          <a:xfrm>
            <a:off x="2228296" y="2402887"/>
            <a:ext cx="7643673" cy="3468333"/>
          </a:xfrm>
          <a:prstGeom prst="rect">
            <a:avLst/>
          </a:prstGeom>
        </p:spPr>
      </p:pic>
      <p:sp>
        <p:nvSpPr>
          <p:cNvPr id="5" name="ZoneTexte 4">
            <a:extLst>
              <a:ext uri="{FF2B5EF4-FFF2-40B4-BE49-F238E27FC236}">
                <a16:creationId xmlns:a16="http://schemas.microsoft.com/office/drawing/2014/main" id="{F7E607DA-3F0A-4FE4-9115-F999499641D4}"/>
              </a:ext>
            </a:extLst>
          </p:cNvPr>
          <p:cNvSpPr txBox="1"/>
          <p:nvPr/>
        </p:nvSpPr>
        <p:spPr>
          <a:xfrm>
            <a:off x="150920" y="1722269"/>
            <a:ext cx="11913833" cy="646331"/>
          </a:xfrm>
          <a:prstGeom prst="rect">
            <a:avLst/>
          </a:prstGeom>
          <a:noFill/>
        </p:spPr>
        <p:txBody>
          <a:bodyPr wrap="square" rtlCol="0">
            <a:spAutoFit/>
          </a:bodyPr>
          <a:lstStyle/>
          <a:p>
            <a:pPr algn="ctr"/>
            <a:r>
              <a:rPr lang="fr-FR" sz="1800" dirty="0">
                <a:effectLst/>
                <a:latin typeface="Calibri" panose="020F0502020204030204" pitchFamily="34" charset="0"/>
                <a:ea typeface="Calibri" panose="020F0502020204030204" pitchFamily="34" charset="0"/>
                <a:cs typeface="Times New Roman" panose="02020603050405020304" pitchFamily="18" charset="0"/>
              </a:rPr>
              <a:t>Vatican II, c’est un lien renouvelé de tous les aspects du dogme au mystère central du Christ et de l’Église. </a:t>
            </a:r>
          </a:p>
          <a:p>
            <a:pPr algn="ctr"/>
            <a:r>
              <a:rPr lang="fr-FR" dirty="0">
                <a:latin typeface="Calibri" panose="020F0502020204030204" pitchFamily="34" charset="0"/>
                <a:ea typeface="Calibri" panose="020F0502020204030204" pitchFamily="34" charset="0"/>
                <a:cs typeface="Times New Roman" panose="02020603050405020304" pitchFamily="18" charset="0"/>
              </a:rPr>
              <a:t>Contre l’</a:t>
            </a:r>
            <a:r>
              <a:rPr lang="fr-FR" sz="1800" dirty="0">
                <a:effectLst/>
                <a:latin typeface="Calibri" panose="020F0502020204030204" pitchFamily="34" charset="0"/>
                <a:ea typeface="Calibri" panose="020F0502020204030204" pitchFamily="34" charset="0"/>
                <a:cs typeface="Times New Roman" panose="02020603050405020304" pitchFamily="18" charset="0"/>
              </a:rPr>
              <a:t>éclatement préjudiciable à la visibilité du christianisme. </a:t>
            </a:r>
            <a:endParaRPr lang="fr-FR" dirty="0"/>
          </a:p>
        </p:txBody>
      </p:sp>
      <p:sp>
        <p:nvSpPr>
          <p:cNvPr id="6" name="ZoneTexte 5">
            <a:extLst>
              <a:ext uri="{FF2B5EF4-FFF2-40B4-BE49-F238E27FC236}">
                <a16:creationId xmlns:a16="http://schemas.microsoft.com/office/drawing/2014/main" id="{97C828DF-5693-4BA9-8A52-DFB500481B5B}"/>
              </a:ext>
            </a:extLst>
          </p:cNvPr>
          <p:cNvSpPr txBox="1"/>
          <p:nvPr/>
        </p:nvSpPr>
        <p:spPr>
          <a:xfrm>
            <a:off x="79899" y="5956916"/>
            <a:ext cx="11984855" cy="646331"/>
          </a:xfrm>
          <a:prstGeom prst="rect">
            <a:avLst/>
          </a:prstGeom>
          <a:noFill/>
        </p:spPr>
        <p:txBody>
          <a:bodyPr wrap="square" rtlCol="0">
            <a:spAutoFit/>
          </a:bodyPr>
          <a:lstStyle/>
          <a:p>
            <a:pPr algn="ctr"/>
            <a:r>
              <a:rPr lang="fr-FR"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La foi pour Vatican II n’est pas un catalogue de formules à croire mais un lien au Christ dans l’Église </a:t>
            </a:r>
          </a:p>
          <a:p>
            <a:pPr algn="ctr"/>
            <a:r>
              <a:rPr lang="fr-FR" sz="1800" dirty="0">
                <a:effectLst/>
                <a:latin typeface="Calibri" panose="020F0502020204030204" pitchFamily="34" charset="0"/>
                <a:ea typeface="Calibri" panose="020F0502020204030204" pitchFamily="34" charset="0"/>
                <a:cs typeface="Times New Roman" panose="02020603050405020304" pitchFamily="18" charset="0"/>
              </a:rPr>
              <a:t>exprimé dans l’unité des 16 documents conciliaires : 4 constitutions, 9 décrets et 3 déclarations. </a:t>
            </a:r>
            <a:endParaRPr lang="fr-FR" dirty="0"/>
          </a:p>
        </p:txBody>
      </p:sp>
    </p:spTree>
    <p:extLst>
      <p:ext uri="{BB962C8B-B14F-4D97-AF65-F5344CB8AC3E}">
        <p14:creationId xmlns:p14="http://schemas.microsoft.com/office/powerpoint/2010/main" val="743046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5C2873-B895-44B0-923A-2D6D7DBACC15}"/>
              </a:ext>
            </a:extLst>
          </p:cNvPr>
          <p:cNvSpPr>
            <a:spLocks noGrp="1"/>
          </p:cNvSpPr>
          <p:nvPr>
            <p:ph type="ctrTitle"/>
          </p:nvPr>
        </p:nvSpPr>
        <p:spPr>
          <a:xfrm>
            <a:off x="0" y="657547"/>
            <a:ext cx="12192000" cy="5486399"/>
          </a:xfrm>
        </p:spPr>
        <p:txBody>
          <a:bodyPr anchor="ctr">
            <a:normAutofit/>
          </a:bodyPr>
          <a:lstStyle/>
          <a:p>
            <a:r>
              <a:rPr lang="fr-FR" sz="3200" dirty="0">
                <a:latin typeface="Arial" panose="020B0604020202020204" pitchFamily="34" charset="0"/>
                <a:cs typeface="Arial" panose="020B0604020202020204" pitchFamily="34" charset="0"/>
              </a:rPr>
              <a:t>Mardi 18 janvier </a:t>
            </a:r>
            <a:br>
              <a:rPr lang="fr-FR" sz="3200" dirty="0">
                <a:latin typeface="Arial" panose="020B0604020202020204" pitchFamily="34" charset="0"/>
                <a:cs typeface="Arial" panose="020B0604020202020204" pitchFamily="34" charset="0"/>
              </a:rPr>
            </a:br>
            <a:r>
              <a:rPr lang="fr-FR" sz="3200" dirty="0">
                <a:solidFill>
                  <a:srgbClr val="C00000"/>
                </a:solidFill>
                <a:latin typeface="Arial" panose="020B0604020202020204" pitchFamily="34" charset="0"/>
                <a:cs typeface="Arial" panose="020B0604020202020204" pitchFamily="34" charset="0"/>
              </a:rPr>
              <a:t>Faut-il sauver l’Eglise ?</a:t>
            </a:r>
            <a:br>
              <a:rPr lang="fr-FR" sz="3200" dirty="0">
                <a:solidFill>
                  <a:srgbClr val="C00000"/>
                </a:solidFill>
                <a:latin typeface="Arial" panose="020B0604020202020204" pitchFamily="34" charset="0"/>
                <a:cs typeface="Arial" panose="020B0604020202020204" pitchFamily="34" charset="0"/>
              </a:rPr>
            </a:br>
            <a:br>
              <a:rPr lang="fr-FR" sz="3200" dirty="0">
                <a:solidFill>
                  <a:srgbClr val="C00000"/>
                </a:solidFill>
                <a:latin typeface="Arial" panose="020B0604020202020204" pitchFamily="34" charset="0"/>
                <a:cs typeface="Arial" panose="020B0604020202020204" pitchFamily="34" charset="0"/>
              </a:rPr>
            </a:br>
            <a:r>
              <a:rPr lang="fr-FR" sz="3200" dirty="0">
                <a:latin typeface="Arial" panose="020B0604020202020204" pitchFamily="34" charset="0"/>
                <a:cs typeface="Arial" panose="020B0604020202020204" pitchFamily="34" charset="0"/>
              </a:rPr>
              <a:t>Mardi 15 février</a:t>
            </a:r>
            <a:br>
              <a:rPr lang="fr-FR" sz="3200" dirty="0">
                <a:latin typeface="Arial" panose="020B0604020202020204" pitchFamily="34" charset="0"/>
                <a:cs typeface="Arial" panose="020B0604020202020204" pitchFamily="34" charset="0"/>
              </a:rPr>
            </a:br>
            <a:r>
              <a:rPr lang="fr-FR" sz="3200" dirty="0">
                <a:solidFill>
                  <a:srgbClr val="C00000"/>
                </a:solidFill>
                <a:latin typeface="Arial" panose="020B0604020202020204" pitchFamily="34" charset="0"/>
                <a:cs typeface="Arial" panose="020B0604020202020204" pitchFamily="34" charset="0"/>
              </a:rPr>
              <a:t>« Faire Corps en Eglise » : Réalité ou espérance ?</a:t>
            </a:r>
            <a:br>
              <a:rPr lang="fr-FR" sz="3200" dirty="0">
                <a:solidFill>
                  <a:srgbClr val="C00000"/>
                </a:solidFill>
                <a:latin typeface="Arial" panose="020B0604020202020204" pitchFamily="34" charset="0"/>
                <a:cs typeface="Arial" panose="020B0604020202020204" pitchFamily="34" charset="0"/>
              </a:rPr>
            </a:br>
            <a:br>
              <a:rPr lang="fr-FR" sz="3200" dirty="0">
                <a:solidFill>
                  <a:srgbClr val="C00000"/>
                </a:solidFill>
                <a:latin typeface="Arial" panose="020B0604020202020204" pitchFamily="34" charset="0"/>
                <a:cs typeface="Arial" panose="020B0604020202020204" pitchFamily="34" charset="0"/>
              </a:rPr>
            </a:br>
            <a:r>
              <a:rPr lang="fr-FR" sz="3200" dirty="0">
                <a:latin typeface="Arial" panose="020B0604020202020204" pitchFamily="34" charset="0"/>
                <a:cs typeface="Arial" panose="020B0604020202020204" pitchFamily="34" charset="0"/>
              </a:rPr>
              <a:t>Mardi 22 mars</a:t>
            </a:r>
            <a:br>
              <a:rPr lang="fr-FR" sz="3200" dirty="0">
                <a:solidFill>
                  <a:srgbClr val="C00000"/>
                </a:solidFill>
                <a:latin typeface="Arial" panose="020B0604020202020204" pitchFamily="34" charset="0"/>
                <a:cs typeface="Arial" panose="020B0604020202020204" pitchFamily="34" charset="0"/>
              </a:rPr>
            </a:br>
            <a:r>
              <a:rPr lang="fr-FR" sz="3200" dirty="0">
                <a:solidFill>
                  <a:srgbClr val="C00000"/>
                </a:solidFill>
                <a:latin typeface="Arial" panose="020B0604020202020204" pitchFamily="34" charset="0"/>
                <a:cs typeface="Arial" panose="020B0604020202020204" pitchFamily="34" charset="0"/>
              </a:rPr>
              <a:t>« Hors de l’Eglise : Point de salut ! » Vraiment ?</a:t>
            </a:r>
            <a:br>
              <a:rPr lang="fr-FR" sz="3200" dirty="0">
                <a:solidFill>
                  <a:srgbClr val="C00000"/>
                </a:solidFill>
                <a:latin typeface="Arial" panose="020B0604020202020204" pitchFamily="34" charset="0"/>
                <a:cs typeface="Arial" panose="020B0604020202020204" pitchFamily="34" charset="0"/>
              </a:rPr>
            </a:br>
            <a:br>
              <a:rPr lang="fr-FR" sz="3200" dirty="0">
                <a:solidFill>
                  <a:srgbClr val="C00000"/>
                </a:solidFill>
                <a:latin typeface="Arial" panose="020B0604020202020204" pitchFamily="34" charset="0"/>
                <a:cs typeface="Arial" panose="020B0604020202020204" pitchFamily="34" charset="0"/>
              </a:rPr>
            </a:br>
            <a:r>
              <a:rPr lang="fr-FR" sz="3200" dirty="0">
                <a:latin typeface="Arial" panose="020B0604020202020204" pitchFamily="34" charset="0"/>
                <a:cs typeface="Arial" panose="020B0604020202020204" pitchFamily="34" charset="0"/>
              </a:rPr>
              <a:t>Mardi 24 mai</a:t>
            </a:r>
            <a:br>
              <a:rPr lang="fr-FR" sz="3200" dirty="0">
                <a:solidFill>
                  <a:srgbClr val="C00000"/>
                </a:solidFill>
                <a:latin typeface="Arial" panose="020B0604020202020204" pitchFamily="34" charset="0"/>
                <a:cs typeface="Arial" panose="020B0604020202020204" pitchFamily="34" charset="0"/>
              </a:rPr>
            </a:br>
            <a:r>
              <a:rPr lang="fr-FR" sz="3200" dirty="0">
                <a:solidFill>
                  <a:srgbClr val="C00000"/>
                </a:solidFill>
                <a:latin typeface="Arial" panose="020B0604020202020204" pitchFamily="34" charset="0"/>
                <a:cs typeface="Arial" panose="020B0604020202020204" pitchFamily="34" charset="0"/>
              </a:rPr>
              <a:t>Vocation des baptisés et gouvernance de l’Eglise : Quel rapport ?</a:t>
            </a:r>
            <a:endParaRPr lang="fr-FR" sz="4000" b="1" dirty="0">
              <a:solidFill>
                <a:srgbClr val="C00000"/>
              </a:solidFill>
            </a:endParaRPr>
          </a:p>
        </p:txBody>
      </p:sp>
    </p:spTree>
    <p:extLst>
      <p:ext uri="{BB962C8B-B14F-4D97-AF65-F5344CB8AC3E}">
        <p14:creationId xmlns:p14="http://schemas.microsoft.com/office/powerpoint/2010/main" val="3513947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2DE7F12-DD69-4B71-A92F-A460D357F324}"/>
              </a:ext>
            </a:extLst>
          </p:cNvPr>
          <p:cNvSpPr txBox="1"/>
          <p:nvPr/>
        </p:nvSpPr>
        <p:spPr>
          <a:xfrm>
            <a:off x="159798" y="213064"/>
            <a:ext cx="7714696" cy="532903"/>
          </a:xfrm>
          <a:prstGeom prst="rect">
            <a:avLst/>
          </a:prstGeom>
          <a:noFill/>
        </p:spPr>
        <p:txBody>
          <a:bodyPr wrap="square" rtlCol="0">
            <a:spAutoFit/>
          </a:bodyPr>
          <a:lstStyle/>
          <a:p>
            <a:pPr algn="just">
              <a:lnSpc>
                <a:spcPct val="107000"/>
              </a:lnSpc>
              <a:spcAft>
                <a:spcPts val="300"/>
              </a:spcAft>
            </a:pPr>
            <a:r>
              <a:rPr lang="fr-F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La </a:t>
            </a:r>
            <a:r>
              <a:rPr lang="fr-FR" sz="2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Constitution </a:t>
            </a:r>
            <a:r>
              <a:rPr lang="fr-FR" sz="28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Lumen Gentium</a:t>
            </a:r>
            <a:endParaRPr lang="fr-F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extLst>
              <a:ext uri="{FF2B5EF4-FFF2-40B4-BE49-F238E27FC236}">
                <a16:creationId xmlns:a16="http://schemas.microsoft.com/office/drawing/2014/main" id="{EE20C7F9-CFC0-4EF6-AEA1-ABE637AA2E3C}"/>
              </a:ext>
            </a:extLst>
          </p:cNvPr>
          <p:cNvSpPr txBox="1"/>
          <p:nvPr/>
        </p:nvSpPr>
        <p:spPr>
          <a:xfrm>
            <a:off x="328474" y="727969"/>
            <a:ext cx="11336784" cy="1045223"/>
          </a:xfrm>
          <a:prstGeom prst="rect">
            <a:avLst/>
          </a:prstGeom>
          <a:noFill/>
        </p:spPr>
        <p:txBody>
          <a:bodyPr wrap="square" rtlCol="0">
            <a:spAutoFit/>
          </a:bodyPr>
          <a:lstStyle/>
          <a:p>
            <a:pPr algn="just">
              <a:lnSpc>
                <a:spcPct val="107000"/>
              </a:lnSpc>
              <a:spcAft>
                <a:spcPts val="3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La Constitution </a:t>
            </a:r>
            <a:r>
              <a:rPr lang="fr-FR" sz="1800" b="1" i="1" dirty="0">
                <a:effectLst/>
                <a:latin typeface="Calibri" panose="020F0502020204030204" pitchFamily="34" charset="0"/>
                <a:ea typeface="Calibri" panose="020F0502020204030204" pitchFamily="34" charset="0"/>
                <a:cs typeface="Times New Roman" panose="02020603050405020304" pitchFamily="18" charset="0"/>
              </a:rPr>
              <a:t>Lumen Gentium</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exprime la réalité de l’Église sous un jour nouveau. </a:t>
            </a:r>
          </a:p>
          <a:p>
            <a:pPr algn="just">
              <a:lnSpc>
                <a:spcPct val="107000"/>
              </a:lnSpc>
              <a:spcAft>
                <a:spcPts val="3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Paul VI </a:t>
            </a:r>
            <a:r>
              <a:rPr lang="fr-FR" sz="1800" dirty="0">
                <a:effectLst/>
                <a:latin typeface="Calibri" panose="020F0502020204030204" pitchFamily="34" charset="0"/>
                <a:ea typeface="Calibri" panose="020F0502020204030204" pitchFamily="34" charset="0"/>
                <a:cs typeface="Times New Roman" panose="02020603050405020304" pitchFamily="18" charset="0"/>
              </a:rPr>
              <a:t>dans son discours d’ouverture de la 2</a:t>
            </a:r>
            <a:r>
              <a:rPr lang="fr-FR" sz="18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fr-FR" sz="1800" dirty="0">
                <a:effectLst/>
                <a:latin typeface="Calibri" panose="020F0502020204030204" pitchFamily="34" charset="0"/>
                <a:ea typeface="Calibri" panose="020F0502020204030204" pitchFamily="34" charset="0"/>
                <a:cs typeface="Times New Roman" panose="02020603050405020304" pitchFamily="18" charset="0"/>
              </a:rPr>
              <a:t> session ancre profondément l’Église dans le Christ et </a:t>
            </a:r>
          </a:p>
          <a:p>
            <a:pPr algn="just">
              <a:lnSpc>
                <a:spcPct val="107000"/>
              </a:lnSpc>
              <a:spcAft>
                <a:spcPts val="3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distingue trois cercles concentriques : l’Église en elle-même, l’œuvre œcuménique et le monde</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4" name="Image 3">
            <a:extLst>
              <a:ext uri="{FF2B5EF4-FFF2-40B4-BE49-F238E27FC236}">
                <a16:creationId xmlns:a16="http://schemas.microsoft.com/office/drawing/2014/main" id="{733CBEE5-4103-415F-81FE-0A1E5667C86C}"/>
              </a:ext>
            </a:extLst>
          </p:cNvPr>
          <p:cNvPicPr>
            <a:picLocks noChangeAspect="1"/>
          </p:cNvPicPr>
          <p:nvPr/>
        </p:nvPicPr>
        <p:blipFill>
          <a:blip r:embed="rId2"/>
          <a:stretch>
            <a:fillRect/>
          </a:stretch>
        </p:blipFill>
        <p:spPr>
          <a:xfrm>
            <a:off x="416665" y="2104008"/>
            <a:ext cx="7865091" cy="3022848"/>
          </a:xfrm>
          <a:prstGeom prst="rect">
            <a:avLst/>
          </a:prstGeom>
        </p:spPr>
      </p:pic>
      <p:sp>
        <p:nvSpPr>
          <p:cNvPr id="5" name="ZoneTexte 4">
            <a:extLst>
              <a:ext uri="{FF2B5EF4-FFF2-40B4-BE49-F238E27FC236}">
                <a16:creationId xmlns:a16="http://schemas.microsoft.com/office/drawing/2014/main" id="{5BF90908-B879-4843-B9F0-1382BE50CC91}"/>
              </a:ext>
            </a:extLst>
          </p:cNvPr>
          <p:cNvSpPr txBox="1"/>
          <p:nvPr/>
        </p:nvSpPr>
        <p:spPr>
          <a:xfrm>
            <a:off x="221942" y="5504154"/>
            <a:ext cx="11674136" cy="774827"/>
          </a:xfrm>
          <a:prstGeom prst="rect">
            <a:avLst/>
          </a:prstGeom>
          <a:noFill/>
        </p:spPr>
        <p:txBody>
          <a:bodyPr wrap="square" rtlCol="0">
            <a:spAutoFit/>
          </a:bodyPr>
          <a:lstStyle/>
          <a:p>
            <a:pPr algn="ctr">
              <a:lnSpc>
                <a:spcPct val="107000"/>
              </a:lnSpc>
              <a:spcAft>
                <a:spcPts val="300"/>
              </a:spcAft>
            </a:pPr>
            <a:r>
              <a:rPr lang="fr-FR" sz="2000" b="1" dirty="0">
                <a:latin typeface="Calibri" panose="020F0502020204030204" pitchFamily="34" charset="0"/>
                <a:ea typeface="Calibri" panose="020F0502020204030204" pitchFamily="34" charset="0"/>
                <a:cs typeface="Times New Roman" panose="02020603050405020304" pitchFamily="18" charset="0"/>
              </a:rPr>
              <a:t>Cela permet de souligner le dynamisme de communion </a:t>
            </a:r>
          </a:p>
          <a:p>
            <a:pPr algn="ctr">
              <a:lnSpc>
                <a:spcPct val="107000"/>
              </a:lnSpc>
              <a:spcAft>
                <a:spcPts val="300"/>
              </a:spcAft>
            </a:pPr>
            <a:r>
              <a:rPr lang="fr-FR" sz="2000" dirty="0">
                <a:latin typeface="Calibri" panose="020F0502020204030204" pitchFamily="34" charset="0"/>
                <a:ea typeface="Calibri" panose="020F0502020204030204" pitchFamily="34" charset="0"/>
                <a:cs typeface="Times New Roman" panose="02020603050405020304" pitchFamily="18" charset="0"/>
              </a:rPr>
              <a:t>et </a:t>
            </a:r>
            <a:r>
              <a:rPr lang="fr-FR" sz="2000" b="1" dirty="0">
                <a:latin typeface="Calibri" panose="020F0502020204030204" pitchFamily="34" charset="0"/>
                <a:ea typeface="Calibri" panose="020F0502020204030204" pitchFamily="34" charset="0"/>
                <a:cs typeface="Times New Roman" panose="02020603050405020304" pitchFamily="18" charset="0"/>
              </a:rPr>
              <a:t>de réconcilier les aspects plus complémentaires que contradictoire de l’Eglise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ZoneTexte 5">
            <a:extLst>
              <a:ext uri="{FF2B5EF4-FFF2-40B4-BE49-F238E27FC236}">
                <a16:creationId xmlns:a16="http://schemas.microsoft.com/office/drawing/2014/main" id="{3795A74F-447A-4094-97B5-A5DC666B9FD7}"/>
              </a:ext>
            </a:extLst>
          </p:cNvPr>
          <p:cNvSpPr txBox="1"/>
          <p:nvPr/>
        </p:nvSpPr>
        <p:spPr>
          <a:xfrm>
            <a:off x="8469297" y="2423605"/>
            <a:ext cx="3453414" cy="2382960"/>
          </a:xfrm>
          <a:prstGeom prst="rect">
            <a:avLst/>
          </a:prstGeom>
          <a:noFill/>
        </p:spPr>
        <p:txBody>
          <a:bodyPr wrap="square" rtlCol="0">
            <a:spAutoFit/>
          </a:bodyPr>
          <a:lstStyle/>
          <a:p>
            <a:pPr algn="just">
              <a:lnSpc>
                <a:spcPct val="107000"/>
              </a:lnSpc>
              <a:spcAft>
                <a:spcPts val="3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L’Église est présentée non sous son aspect hiérarchique, mais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 dans sa source mystérieuse au cœur de la Trinité et dans sa réalité profonde qui en fait avant tout une participation à la vie de la Sainte-Trinité. »</a:t>
            </a:r>
          </a:p>
        </p:txBody>
      </p:sp>
    </p:spTree>
    <p:extLst>
      <p:ext uri="{BB962C8B-B14F-4D97-AF65-F5344CB8AC3E}">
        <p14:creationId xmlns:p14="http://schemas.microsoft.com/office/powerpoint/2010/main" val="4178014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2DE7F12-DD69-4B71-A92F-A460D357F324}"/>
              </a:ext>
            </a:extLst>
          </p:cNvPr>
          <p:cNvSpPr txBox="1"/>
          <p:nvPr/>
        </p:nvSpPr>
        <p:spPr>
          <a:xfrm>
            <a:off x="159798" y="213064"/>
            <a:ext cx="7714696" cy="532903"/>
          </a:xfrm>
          <a:prstGeom prst="rect">
            <a:avLst/>
          </a:prstGeom>
          <a:noFill/>
        </p:spPr>
        <p:txBody>
          <a:bodyPr wrap="square" rtlCol="0">
            <a:spAutoFit/>
          </a:bodyPr>
          <a:lstStyle/>
          <a:p>
            <a:pPr algn="just">
              <a:lnSpc>
                <a:spcPct val="107000"/>
              </a:lnSpc>
              <a:spcAft>
                <a:spcPts val="300"/>
              </a:spcAft>
            </a:pPr>
            <a:r>
              <a:rPr lang="fr-F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Eglise de Dieu, Corps du Christ et Temple de l’Esprit</a:t>
            </a:r>
          </a:p>
        </p:txBody>
      </p:sp>
      <p:sp>
        <p:nvSpPr>
          <p:cNvPr id="3" name="ZoneTexte 2">
            <a:extLst>
              <a:ext uri="{FF2B5EF4-FFF2-40B4-BE49-F238E27FC236}">
                <a16:creationId xmlns:a16="http://schemas.microsoft.com/office/drawing/2014/main" id="{9EEBEEC0-6EDD-41FE-898A-131F232CC496}"/>
              </a:ext>
            </a:extLst>
          </p:cNvPr>
          <p:cNvSpPr txBox="1"/>
          <p:nvPr/>
        </p:nvSpPr>
        <p:spPr>
          <a:xfrm>
            <a:off x="1281343" y="4483222"/>
            <a:ext cx="9558292" cy="1484765"/>
          </a:xfrm>
          <a:prstGeom prst="rect">
            <a:avLst/>
          </a:prstGeom>
          <a:solidFill>
            <a:schemeClr val="bg1"/>
          </a:solidFill>
          <a:ln w="19050">
            <a:solidFill>
              <a:schemeClr val="accent1">
                <a:lumMod val="75000"/>
              </a:schemeClr>
            </a:solidFill>
          </a:ln>
        </p:spPr>
        <p:txBody>
          <a:bodyPr wrap="square" rtlCol="0">
            <a:spAutoFit/>
          </a:bodyPr>
          <a:lstStyle/>
          <a:p>
            <a:pPr indent="449580" algn="just">
              <a:lnSpc>
                <a:spcPct val="107000"/>
              </a:lnSpc>
              <a:spcAft>
                <a:spcPts val="300"/>
              </a:spcAft>
            </a:pPr>
            <a:r>
              <a:rPr lang="fr-FR" sz="2000" b="1" dirty="0">
                <a:effectLst/>
                <a:latin typeface="Calibri" panose="020F0502020204030204" pitchFamily="34" charset="0"/>
                <a:ea typeface="Calibri" panose="020F0502020204030204" pitchFamily="34" charset="0"/>
                <a:cs typeface="Calibri" panose="020F0502020204030204" pitchFamily="34" charset="0"/>
              </a:rPr>
              <a:t>Nous pouvons en tirer plusieurs conséquences </a:t>
            </a:r>
            <a:r>
              <a:rPr lang="fr-FR" sz="2000" b="1" dirty="0">
                <a:latin typeface="Calibri" panose="020F0502020204030204" pitchFamily="34" charset="0"/>
                <a:ea typeface="Calibri" panose="020F0502020204030204" pitchFamily="34" charset="0"/>
                <a:cs typeface="Calibri" panose="020F0502020204030204" pitchFamily="34" charset="0"/>
              </a:rPr>
              <a:t>pour</a:t>
            </a:r>
            <a:r>
              <a:rPr lang="fr-FR" sz="2000" b="1" dirty="0">
                <a:effectLst/>
                <a:latin typeface="Calibri" panose="020F0502020204030204" pitchFamily="34" charset="0"/>
                <a:ea typeface="Calibri" panose="020F0502020204030204" pitchFamily="34" charset="0"/>
                <a:cs typeface="Calibri" panose="020F0502020204030204" pitchFamily="34" charset="0"/>
              </a:rPr>
              <a:t> l’Église :</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200"/>
              </a:spcAft>
              <a:buFont typeface="Symbol" panose="05050102010706020507" pitchFamily="18" charset="2"/>
              <a:buChar char="-"/>
              <a:tabLst>
                <a:tab pos="228600" algn="l"/>
              </a:tabLst>
            </a:pPr>
            <a:r>
              <a:rPr lang="fr-FR" sz="2000" dirty="0">
                <a:effectLst/>
                <a:latin typeface="Calibri" panose="020F0502020204030204" pitchFamily="34" charset="0"/>
                <a:ea typeface="Calibri" panose="020F0502020204030204" pitchFamily="34" charset="0"/>
                <a:cs typeface="Calibri" panose="020F0502020204030204" pitchFamily="34" charset="0"/>
              </a:rPr>
              <a:t>L’Église reconnaît à la fois sa gloire et l’ambivalence de sa situation historique.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200"/>
              </a:spcAft>
              <a:buFont typeface="Symbol" panose="05050102010706020507" pitchFamily="18" charset="2"/>
              <a:buChar char="-"/>
              <a:tabLst>
                <a:tab pos="228600" algn="l"/>
              </a:tabLst>
            </a:pPr>
            <a:r>
              <a:rPr lang="fr-FR" sz="2000" dirty="0">
                <a:effectLst/>
                <a:latin typeface="Calibri" panose="020F0502020204030204" pitchFamily="34" charset="0"/>
                <a:ea typeface="Calibri" panose="020F0502020204030204" pitchFamily="34" charset="0"/>
                <a:cs typeface="Calibri" panose="020F0502020204030204" pitchFamily="34" charset="0"/>
              </a:rPr>
              <a:t>Son histoire croyante dépasse le cadre de l’Église visible et institutionnelle.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200"/>
              </a:spcAft>
              <a:buFont typeface="Symbol" panose="05050102010706020507" pitchFamily="18" charset="2"/>
              <a:buChar char="-"/>
              <a:tabLst>
                <a:tab pos="228600" algn="l"/>
              </a:tabLst>
            </a:pPr>
            <a:r>
              <a:rPr lang="fr-FR" sz="2000" dirty="0">
                <a:effectLst/>
                <a:latin typeface="Calibri" panose="020F0502020204030204" pitchFamily="34" charset="0"/>
                <a:ea typeface="Calibri" panose="020F0502020204030204" pitchFamily="34" charset="0"/>
                <a:cs typeface="Calibri" panose="020F0502020204030204" pitchFamily="34" charset="0"/>
              </a:rPr>
              <a:t>Le mystère de l’Église conduit à reconnaître et est garant du mystère de l’histoire.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3D582D88-E61F-47F4-9568-DD7B68622BA8}"/>
              </a:ext>
            </a:extLst>
          </p:cNvPr>
          <p:cNvSpPr txBox="1"/>
          <p:nvPr/>
        </p:nvSpPr>
        <p:spPr>
          <a:xfrm>
            <a:off x="292963" y="1127464"/>
            <a:ext cx="11274641" cy="2866939"/>
          </a:xfrm>
          <a:prstGeom prst="rect">
            <a:avLst/>
          </a:prstGeom>
          <a:noFill/>
        </p:spPr>
        <p:txBody>
          <a:bodyPr wrap="square" rtlCol="0">
            <a:spAutoFit/>
          </a:bodyPr>
          <a:lstStyle/>
          <a:p>
            <a:pPr algn="just">
              <a:lnSpc>
                <a:spcPct val="107000"/>
              </a:lnSpc>
              <a:spcAft>
                <a:spcPts val="300"/>
              </a:spcAft>
            </a:pPr>
            <a:r>
              <a:rPr lang="fr-FR" sz="2000" dirty="0">
                <a:effectLst/>
                <a:ea typeface="Calibri" panose="020F0502020204030204" pitchFamily="34" charset="0"/>
                <a:cs typeface="Times New Roman" panose="02020603050405020304" pitchFamily="18" charset="0"/>
              </a:rPr>
              <a:t>L’Église est </a:t>
            </a:r>
            <a:r>
              <a:rPr lang="fr-FR" sz="2000" b="1" dirty="0">
                <a:effectLst/>
                <a:ea typeface="Calibri" panose="020F0502020204030204" pitchFamily="34" charset="0"/>
                <a:cs typeface="Times New Roman" panose="02020603050405020304" pitchFamily="18" charset="0"/>
              </a:rPr>
              <a:t>« le signe et l’instrument de l’union avec Dieu et de l’unité de tout le genre humain » (LG 1) </a:t>
            </a:r>
          </a:p>
          <a:p>
            <a:pPr algn="just">
              <a:lnSpc>
                <a:spcPct val="107000"/>
              </a:lnSpc>
              <a:spcAft>
                <a:spcPts val="300"/>
              </a:spcAft>
            </a:pPr>
            <a:r>
              <a:rPr lang="fr-FR" sz="2000" dirty="0">
                <a:ea typeface="Calibri" panose="020F0502020204030204" pitchFamily="34" charset="0"/>
                <a:cs typeface="Times New Roman" panose="02020603050405020304" pitchFamily="18" charset="0"/>
              </a:rPr>
              <a:t>La constitution </a:t>
            </a:r>
            <a:r>
              <a:rPr lang="fr-FR" sz="2000" dirty="0">
                <a:effectLst/>
                <a:ea typeface="Calibri" panose="020F0502020204030204" pitchFamily="34" charset="0"/>
                <a:cs typeface="Times New Roman" panose="02020603050405020304" pitchFamily="18" charset="0"/>
              </a:rPr>
              <a:t>utilise des termes bibliques : </a:t>
            </a:r>
          </a:p>
          <a:p>
            <a:pPr marL="342900" lvl="0" indent="-342900" algn="just">
              <a:spcBef>
                <a:spcPts val="300"/>
              </a:spcBef>
              <a:spcAft>
                <a:spcPts val="300"/>
              </a:spcAft>
              <a:buFont typeface="Times New Roman" panose="02020603050405020304" pitchFamily="18" charset="0"/>
              <a:buChar char="-"/>
            </a:pPr>
            <a:r>
              <a:rPr lang="fr-FR" sz="2000" b="1" dirty="0">
                <a:effectLst/>
                <a:ea typeface="Times New Roman" panose="02020603050405020304" pitchFamily="18" charset="0"/>
              </a:rPr>
              <a:t>Peuple de Dieu : </a:t>
            </a:r>
            <a:r>
              <a:rPr lang="fr-FR" sz="2000" dirty="0">
                <a:effectLst/>
                <a:ea typeface="Times New Roman" panose="02020603050405020304" pitchFamily="18" charset="0"/>
              </a:rPr>
              <a:t>l’Église ne se limite pas à sa hiérarchie et ses institutions, elle inclut tout le peuple chrétien, clercs, laïcs, religieux et religieuses. Le terme renvoie également aux liens </a:t>
            </a:r>
            <a:r>
              <a:rPr lang="fr-FR" sz="2000" dirty="0">
                <a:ea typeface="Times New Roman" panose="02020603050405020304" pitchFamily="18" charset="0"/>
              </a:rPr>
              <a:t>au peuple d’</a:t>
            </a:r>
            <a:r>
              <a:rPr lang="fr-FR" sz="2000" dirty="0">
                <a:effectLst/>
                <a:ea typeface="Times New Roman" panose="02020603050405020304" pitchFamily="18" charset="0"/>
              </a:rPr>
              <a:t>Israël.</a:t>
            </a:r>
          </a:p>
          <a:p>
            <a:pPr marL="342900" lvl="0" indent="-342900" algn="just">
              <a:spcBef>
                <a:spcPts val="300"/>
              </a:spcBef>
              <a:spcAft>
                <a:spcPts val="300"/>
              </a:spcAft>
              <a:buFont typeface="Times New Roman" panose="02020603050405020304" pitchFamily="18" charset="0"/>
              <a:buChar char="-"/>
            </a:pPr>
            <a:r>
              <a:rPr lang="fr-FR" sz="2000" b="1" dirty="0">
                <a:effectLst/>
                <a:ea typeface="Times New Roman" panose="02020603050405020304" pitchFamily="18" charset="0"/>
              </a:rPr>
              <a:t>Corps du Christ : </a:t>
            </a:r>
            <a:r>
              <a:rPr lang="fr-FR" sz="2000" dirty="0">
                <a:effectLst/>
                <a:ea typeface="Times New Roman" panose="02020603050405020304" pitchFamily="18" charset="0"/>
              </a:rPr>
              <a:t>son unité se réfère avant tout au Christ, uni à son Corps qui est l’Église. L’Église dépasse les limites de l’espace et du temps. </a:t>
            </a:r>
          </a:p>
          <a:p>
            <a:pPr marL="342900" lvl="0" indent="-342900" algn="just">
              <a:spcBef>
                <a:spcPts val="300"/>
              </a:spcBef>
              <a:spcAft>
                <a:spcPts val="300"/>
              </a:spcAft>
              <a:buFont typeface="Times New Roman" panose="02020603050405020304" pitchFamily="18" charset="0"/>
              <a:buChar char="-"/>
            </a:pPr>
            <a:r>
              <a:rPr lang="fr-FR" sz="2000" b="1" dirty="0">
                <a:effectLst/>
                <a:ea typeface="Times New Roman" panose="02020603050405020304" pitchFamily="18" charset="0"/>
              </a:rPr>
              <a:t>Temple de l’Esprit :</a:t>
            </a:r>
            <a:r>
              <a:rPr lang="fr-FR" sz="2000" dirty="0">
                <a:effectLst/>
                <a:ea typeface="Times New Roman" panose="02020603050405020304" pitchFamily="18" charset="0"/>
              </a:rPr>
              <a:t> la sainteté de l’Église désigne toujours en priorité la source divine. Jusqu’à la fin des temps, l’Église visible est constituée de pécheurs et l’Esprit continue aussi de souffler où il veut. </a:t>
            </a:r>
          </a:p>
        </p:txBody>
      </p:sp>
    </p:spTree>
    <p:extLst>
      <p:ext uri="{BB962C8B-B14F-4D97-AF65-F5344CB8AC3E}">
        <p14:creationId xmlns:p14="http://schemas.microsoft.com/office/powerpoint/2010/main" val="3944434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2DE7F12-DD69-4B71-A92F-A460D357F324}"/>
              </a:ext>
            </a:extLst>
          </p:cNvPr>
          <p:cNvSpPr txBox="1"/>
          <p:nvPr/>
        </p:nvSpPr>
        <p:spPr>
          <a:xfrm>
            <a:off x="115410" y="168676"/>
            <a:ext cx="7714696" cy="532903"/>
          </a:xfrm>
          <a:prstGeom prst="rect">
            <a:avLst/>
          </a:prstGeom>
          <a:noFill/>
        </p:spPr>
        <p:txBody>
          <a:bodyPr wrap="square" rtlCol="0">
            <a:spAutoFit/>
          </a:bodyPr>
          <a:lstStyle/>
          <a:p>
            <a:pPr algn="just">
              <a:lnSpc>
                <a:spcPct val="107000"/>
              </a:lnSpc>
              <a:spcAft>
                <a:spcPts val="300"/>
              </a:spcAft>
            </a:pPr>
            <a:r>
              <a:rPr lang="fr-FR" sz="2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Collégialité et Sacramentalité de l’Episcopat</a:t>
            </a:r>
            <a:endParaRPr lang="fr-F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0FDD7980-B527-444D-8E4C-C51C3AB682EF}"/>
              </a:ext>
            </a:extLst>
          </p:cNvPr>
          <p:cNvSpPr txBox="1"/>
          <p:nvPr/>
        </p:nvSpPr>
        <p:spPr>
          <a:xfrm>
            <a:off x="754604" y="4536490"/>
            <a:ext cx="10528916" cy="1510413"/>
          </a:xfrm>
          <a:prstGeom prst="rect">
            <a:avLst/>
          </a:prstGeom>
          <a:solidFill>
            <a:schemeClr val="bg1"/>
          </a:solidFill>
          <a:ln>
            <a:solidFill>
              <a:schemeClr val="accent1">
                <a:lumMod val="75000"/>
              </a:schemeClr>
            </a:solidFill>
          </a:ln>
        </p:spPr>
        <p:txBody>
          <a:bodyPr wrap="square" rtlCol="0">
            <a:spAutoFit/>
          </a:bodyPr>
          <a:lstStyle/>
          <a:p>
            <a:pPr algn="just">
              <a:lnSpc>
                <a:spcPct val="107000"/>
              </a:lnSpc>
              <a:spcAft>
                <a:spcPts val="3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Concrètement l’épanouissement de la doctrine permet la mise en place :</a:t>
            </a:r>
          </a:p>
          <a:p>
            <a:pPr marL="342900" lvl="0" indent="-342900" algn="just">
              <a:lnSpc>
                <a:spcPct val="107000"/>
              </a:lnSpc>
              <a:spcAft>
                <a:spcPts val="300"/>
              </a:spcAft>
              <a:buFont typeface="Symbol" panose="05050102010706020507" pitchFamily="18" charset="2"/>
              <a:buChar char="-"/>
              <a:tabLst>
                <a:tab pos="678815" algn="l"/>
              </a:tabLst>
            </a:pPr>
            <a:r>
              <a:rPr lang="fr-FR" sz="2000" dirty="0">
                <a:effectLst/>
                <a:latin typeface="Calibri" panose="020F0502020204030204" pitchFamily="34" charset="0"/>
                <a:ea typeface="Calibri" panose="020F0502020204030204" pitchFamily="34" charset="0"/>
                <a:cs typeface="Times New Roman" panose="02020603050405020304" pitchFamily="18" charset="0"/>
              </a:rPr>
              <a:t>des </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Conférences nationales des évêques</a:t>
            </a:r>
            <a:r>
              <a:rPr lang="fr-FR" sz="2000" dirty="0">
                <a:effectLst/>
                <a:latin typeface="Calibri" panose="020F0502020204030204" pitchFamily="34" charset="0"/>
                <a:ea typeface="Calibri" panose="020F0502020204030204" pitchFamily="34" charset="0"/>
                <a:cs typeface="Times New Roman" panose="02020603050405020304" pitchFamily="18" charset="0"/>
              </a:rPr>
              <a:t>, relais essentiels de la vie de l’Église dans tous les pays.</a:t>
            </a:r>
          </a:p>
          <a:p>
            <a:pPr marL="342900" lvl="0" indent="-342900" algn="just">
              <a:lnSpc>
                <a:spcPct val="107000"/>
              </a:lnSpc>
              <a:spcAft>
                <a:spcPts val="300"/>
              </a:spcAft>
              <a:buFont typeface="Symbol" panose="05050102010706020507" pitchFamily="18" charset="2"/>
              <a:buChar char="-"/>
              <a:tabLst>
                <a:tab pos="678815" algn="l"/>
              </a:tabLst>
            </a:pPr>
            <a:r>
              <a:rPr lang="fr-FR" sz="2000" dirty="0">
                <a:effectLst/>
                <a:latin typeface="Calibri" panose="020F0502020204030204" pitchFamily="34" charset="0"/>
                <a:ea typeface="Calibri" panose="020F0502020204030204" pitchFamily="34" charset="0"/>
                <a:cs typeface="Times New Roman" panose="02020603050405020304" pitchFamily="18" charset="0"/>
              </a:rPr>
              <a:t>du </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Synode des évêques</a:t>
            </a:r>
            <a:r>
              <a:rPr lang="fr-FR" sz="2000" dirty="0">
                <a:effectLst/>
                <a:latin typeface="Calibri" panose="020F0502020204030204" pitchFamily="34" charset="0"/>
                <a:ea typeface="Calibri" panose="020F0502020204030204" pitchFamily="34" charset="0"/>
                <a:cs typeface="Times New Roman" panose="02020603050405020304" pitchFamily="18" charset="0"/>
              </a:rPr>
              <a:t>, dont le fonctionnement contribue au gouvernement central de l’Église. </a:t>
            </a:r>
          </a:p>
          <a:p>
            <a:pPr marL="342900" lvl="0" indent="-342900" algn="l">
              <a:lnSpc>
                <a:spcPct val="107000"/>
              </a:lnSpc>
              <a:spcAft>
                <a:spcPts val="300"/>
              </a:spcAft>
              <a:buFont typeface="Symbol" panose="05050102010706020507" pitchFamily="18" charset="2"/>
              <a:buChar char="-"/>
              <a:tabLst>
                <a:tab pos="678815" algn="l"/>
              </a:tabLst>
            </a:pPr>
            <a:r>
              <a:rPr lang="fr-FR" sz="2000" dirty="0">
                <a:effectLst/>
                <a:latin typeface="Calibri" panose="020F0502020204030204" pitchFamily="34" charset="0"/>
                <a:ea typeface="Calibri" panose="020F0502020204030204" pitchFamily="34" charset="0"/>
                <a:cs typeface="Times New Roman" panose="02020603050405020304" pitchFamily="18" charset="0"/>
              </a:rPr>
              <a:t>d’une meilleure collégialité des prêtres autour de leur évêque dans le </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Presbyterium</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5" name="ZoneTexte 4">
            <a:extLst>
              <a:ext uri="{FF2B5EF4-FFF2-40B4-BE49-F238E27FC236}">
                <a16:creationId xmlns:a16="http://schemas.microsoft.com/office/drawing/2014/main" id="{8C97255C-F84F-4D4F-9CA3-DE27F1046F7E}"/>
              </a:ext>
            </a:extLst>
          </p:cNvPr>
          <p:cNvSpPr txBox="1"/>
          <p:nvPr/>
        </p:nvSpPr>
        <p:spPr>
          <a:xfrm>
            <a:off x="257452" y="932155"/>
            <a:ext cx="11523216" cy="2130583"/>
          </a:xfrm>
          <a:prstGeom prst="rect">
            <a:avLst/>
          </a:prstGeom>
          <a:noFill/>
        </p:spPr>
        <p:txBody>
          <a:bodyPr wrap="square" rtlCol="0">
            <a:spAutoFit/>
          </a:bodyPr>
          <a:lstStyle/>
          <a:p>
            <a:pPr algn="just">
              <a:lnSpc>
                <a:spcPct val="107000"/>
              </a:lnSpc>
              <a:spcAft>
                <a:spcPts val="3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Le consensus obtenu sur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la collégialité des évêques </a:t>
            </a:r>
            <a:r>
              <a:rPr lang="fr-FR" sz="2000" dirty="0">
                <a:effectLst/>
                <a:latin typeface="Calibri" panose="020F0502020204030204" pitchFamily="34" charset="0"/>
                <a:ea typeface="Calibri" panose="020F0502020204030204" pitchFamily="34" charset="0"/>
                <a:cs typeface="Times New Roman" panose="02020603050405020304" pitchFamily="18" charset="0"/>
              </a:rPr>
              <a:t>apaise les vieux conflits, précisant les relations des évêques avec le Souverain Pontife et avec son propre collège presbytéral. </a:t>
            </a:r>
          </a:p>
          <a:p>
            <a:pPr algn="just">
              <a:lnSpc>
                <a:spcPct val="107000"/>
              </a:lnSpc>
              <a:spcAft>
                <a:spcPts val="3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La collégialité des évêques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se réfère au Collège des Douze </a:t>
            </a:r>
            <a:r>
              <a:rPr lang="fr-FR" sz="2000" b="1" dirty="0">
                <a:latin typeface="Calibri" panose="020F0502020204030204" pitchFamily="34" charset="0"/>
                <a:ea typeface="Calibri" panose="020F0502020204030204" pitchFamily="34" charset="0"/>
                <a:cs typeface="Times New Roman" panose="02020603050405020304" pitchFamily="18" charset="0"/>
              </a:rPr>
              <a:t>A</a:t>
            </a:r>
            <a:r>
              <a:rPr lang="fr-FR" sz="2000" b="1" dirty="0">
                <a:effectLst/>
                <a:latin typeface="Calibri" panose="020F0502020204030204" pitchFamily="34" charset="0"/>
                <a:ea typeface="Calibri" panose="020F0502020204030204" pitchFamily="34" charset="0"/>
                <a:cs typeface="Times New Roman" panose="02020603050405020304" pitchFamily="18" charset="0"/>
              </a:rPr>
              <a:t>pôtres </a:t>
            </a:r>
            <a:r>
              <a:rPr lang="fr-FR" sz="2000" dirty="0">
                <a:effectLst/>
                <a:latin typeface="Calibri" panose="020F0502020204030204" pitchFamily="34" charset="0"/>
                <a:ea typeface="Calibri" panose="020F0502020204030204" pitchFamily="34" charset="0"/>
                <a:cs typeface="Times New Roman" panose="02020603050405020304" pitchFamily="18" charset="0"/>
              </a:rPr>
              <a:t>dont elle prolonge la mission, et le successeur de Pierre, évêque de Rome, y appartient de plein droit. </a:t>
            </a:r>
          </a:p>
          <a:p>
            <a:pPr algn="just">
              <a:lnSpc>
                <a:spcPct val="107000"/>
              </a:lnSpc>
              <a:spcAft>
                <a:spcPts val="3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Elle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s’articule sans opposition à la primauté du Pape qui manifeste l’unité du collège épiscopal</a:t>
            </a:r>
            <a:r>
              <a:rPr lang="fr-FR" sz="2000" dirty="0">
                <a:effectLst/>
                <a:latin typeface="Calibri" panose="020F0502020204030204" pitchFamily="34" charset="0"/>
                <a:ea typeface="Calibri" panose="020F0502020204030204" pitchFamily="34" charset="0"/>
                <a:cs typeface="Times New Roman" panose="02020603050405020304" pitchFamily="18" charset="0"/>
              </a:rPr>
              <a:t>, comme Pierre manifestait l’unité du collège des Apôtres. </a:t>
            </a:r>
          </a:p>
        </p:txBody>
      </p:sp>
      <p:sp>
        <p:nvSpPr>
          <p:cNvPr id="7" name="ZoneTexte 6">
            <a:extLst>
              <a:ext uri="{FF2B5EF4-FFF2-40B4-BE49-F238E27FC236}">
                <a16:creationId xmlns:a16="http://schemas.microsoft.com/office/drawing/2014/main" id="{90402BB7-56A4-476F-AE47-A67D02AF0253}"/>
              </a:ext>
            </a:extLst>
          </p:cNvPr>
          <p:cNvSpPr txBox="1"/>
          <p:nvPr/>
        </p:nvSpPr>
        <p:spPr>
          <a:xfrm>
            <a:off x="301841" y="3293615"/>
            <a:ext cx="11398928" cy="774827"/>
          </a:xfrm>
          <a:prstGeom prst="rect">
            <a:avLst/>
          </a:prstGeom>
          <a:noFill/>
        </p:spPr>
        <p:txBody>
          <a:bodyPr wrap="square" rtlCol="0">
            <a:spAutoFit/>
          </a:bodyPr>
          <a:lstStyle/>
          <a:p>
            <a:pPr>
              <a:lnSpc>
                <a:spcPct val="107000"/>
              </a:lnSpc>
              <a:spcAft>
                <a:spcPts val="300"/>
              </a:spcAft>
            </a:pPr>
            <a:r>
              <a:rPr lang="fr-FR" sz="2000" b="1" dirty="0">
                <a:latin typeface="Calibri" panose="020F0502020204030204" pitchFamily="34" charset="0"/>
                <a:ea typeface="Calibri" panose="020F0502020204030204" pitchFamily="34" charset="0"/>
                <a:cs typeface="Times New Roman" panose="02020603050405020304" pitchFamily="18" charset="0"/>
              </a:rPr>
              <a:t>La sacramentalité </a:t>
            </a:r>
            <a:r>
              <a:rPr lang="fr-FR" sz="2000" dirty="0">
                <a:latin typeface="Calibri" panose="020F0502020204030204" pitchFamily="34" charset="0"/>
                <a:ea typeface="Calibri" panose="020F0502020204030204" pitchFamily="34" charset="0"/>
                <a:cs typeface="Times New Roman" panose="02020603050405020304" pitchFamily="18" charset="0"/>
              </a:rPr>
              <a:t>met en avant plus que des rapports de pouvoirs : la </a:t>
            </a:r>
            <a:r>
              <a:rPr lang="fr-FR" sz="20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dispensation de la grâce dans l’Eglise</a:t>
            </a:r>
            <a:r>
              <a:rPr lang="fr-FR" sz="2000" dirty="0">
                <a:latin typeface="Calibri" panose="020F0502020204030204" pitchFamily="34" charset="0"/>
                <a:ea typeface="Calibri" panose="020F0502020204030204" pitchFamily="34" charset="0"/>
                <a:cs typeface="Times New Roman" panose="02020603050405020304" pitchFamily="18" charset="0"/>
              </a:rPr>
              <a:t>.</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3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L’évêque occupe moins un « grade » supérieur qu’il ne reçoit la </a:t>
            </a:r>
            <a:r>
              <a:rPr lang="fr-FR"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plénitude du sacrement de l’Ordre</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990555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2DE7F12-DD69-4B71-A92F-A460D357F324}"/>
              </a:ext>
            </a:extLst>
          </p:cNvPr>
          <p:cNvSpPr txBox="1"/>
          <p:nvPr/>
        </p:nvSpPr>
        <p:spPr>
          <a:xfrm>
            <a:off x="159798" y="115409"/>
            <a:ext cx="7714696" cy="532903"/>
          </a:xfrm>
          <a:prstGeom prst="rect">
            <a:avLst/>
          </a:prstGeom>
          <a:noFill/>
        </p:spPr>
        <p:txBody>
          <a:bodyPr wrap="square" rtlCol="0">
            <a:spAutoFit/>
          </a:bodyPr>
          <a:lstStyle/>
          <a:p>
            <a:pPr algn="just">
              <a:lnSpc>
                <a:spcPct val="107000"/>
              </a:lnSpc>
              <a:spcAft>
                <a:spcPts val="300"/>
              </a:spcAft>
            </a:pPr>
            <a:r>
              <a:rPr lang="fr-FR" sz="2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Conclusion </a:t>
            </a:r>
            <a:endParaRPr lang="fr-F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extLst>
              <a:ext uri="{FF2B5EF4-FFF2-40B4-BE49-F238E27FC236}">
                <a16:creationId xmlns:a16="http://schemas.microsoft.com/office/drawing/2014/main" id="{9EEBEEC0-6EDD-41FE-898A-131F232CC496}"/>
              </a:ext>
            </a:extLst>
          </p:cNvPr>
          <p:cNvSpPr txBox="1"/>
          <p:nvPr/>
        </p:nvSpPr>
        <p:spPr>
          <a:xfrm>
            <a:off x="292963" y="685842"/>
            <a:ext cx="11558726" cy="1934312"/>
          </a:xfrm>
          <a:prstGeom prst="rect">
            <a:avLst/>
          </a:prstGeom>
          <a:noFill/>
        </p:spPr>
        <p:txBody>
          <a:bodyPr wrap="square" rtlCol="0">
            <a:spAutoFit/>
          </a:bodyPr>
          <a:lstStyle/>
          <a:p>
            <a:pPr algn="just">
              <a:lnSpc>
                <a:spcPct val="107000"/>
              </a:lnSpc>
              <a:spcAft>
                <a:spcPts val="3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L’histoire de l’Eglise : </a:t>
            </a:r>
            <a:r>
              <a:rPr lang="fr-FR" sz="1800" dirty="0">
                <a:effectLst/>
                <a:latin typeface="Calibri" panose="020F0502020204030204" pitchFamily="34" charset="0"/>
                <a:ea typeface="Calibri" panose="020F0502020204030204" pitchFamily="34" charset="0"/>
                <a:cs typeface="Times New Roman" panose="02020603050405020304" pitchFamily="18" charset="0"/>
              </a:rPr>
              <a:t>confiance et espérance mais appel à la prudence face à la double tentation de faire des réformes pernicieuses ou de rester dans </a:t>
            </a:r>
            <a:r>
              <a:rPr lang="fr-FR" dirty="0">
                <a:latin typeface="Calibri" panose="020F0502020204030204" pitchFamily="34" charset="0"/>
                <a:ea typeface="Calibri" panose="020F0502020204030204" pitchFamily="34" charset="0"/>
                <a:cs typeface="Times New Roman" panose="02020603050405020304" pitchFamily="18" charset="0"/>
              </a:rPr>
              <a:t>l’</a:t>
            </a:r>
            <a:r>
              <a:rPr lang="fr-FR" sz="1800" dirty="0">
                <a:effectLst/>
                <a:latin typeface="Calibri" panose="020F0502020204030204" pitchFamily="34" charset="0"/>
                <a:ea typeface="Calibri" panose="020F0502020204030204" pitchFamily="34" charset="0"/>
                <a:cs typeface="Times New Roman" panose="02020603050405020304" pitchFamily="18" charset="0"/>
              </a:rPr>
              <a:t>immobilisme. </a:t>
            </a:r>
          </a:p>
          <a:p>
            <a:pPr algn="just">
              <a:lnSpc>
                <a:spcPct val="107000"/>
              </a:lnSpc>
              <a:spcAft>
                <a:spcPts val="3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Les Actes des Apôtres : </a:t>
            </a:r>
            <a:r>
              <a:rPr lang="fr-FR" sz="1800" dirty="0">
                <a:effectLst/>
                <a:latin typeface="Calibri" panose="020F0502020204030204" pitchFamily="34" charset="0"/>
                <a:ea typeface="Calibri" panose="020F0502020204030204" pitchFamily="34" charset="0"/>
                <a:cs typeface="Times New Roman" panose="02020603050405020304" pitchFamily="18" charset="0"/>
              </a:rPr>
              <a:t>Luc donne des pistes et des fondements mais </a:t>
            </a:r>
            <a:r>
              <a:rPr lang="fr-FR" dirty="0">
                <a:latin typeface="Calibri" panose="020F0502020204030204" pitchFamily="34" charset="0"/>
                <a:ea typeface="Calibri" panose="020F0502020204030204" pitchFamily="34" charset="0"/>
                <a:cs typeface="Times New Roman" panose="02020603050405020304" pitchFamily="18" charset="0"/>
              </a:rPr>
              <a:t>pas de </a:t>
            </a:r>
            <a:r>
              <a:rPr lang="fr-FR" sz="1800" dirty="0">
                <a:effectLst/>
                <a:latin typeface="Calibri" panose="020F0502020204030204" pitchFamily="34" charset="0"/>
                <a:ea typeface="Calibri" panose="020F0502020204030204" pitchFamily="34" charset="0"/>
                <a:cs typeface="Times New Roman" panose="02020603050405020304" pitchFamily="18" charset="0"/>
              </a:rPr>
              <a:t>solutions concrètes pour aujourd’hui sans tomber dans l’anachronisme et fausser la Parole de Dieu.</a:t>
            </a:r>
          </a:p>
          <a:p>
            <a:pPr algn="just">
              <a:lnSpc>
                <a:spcPct val="107000"/>
              </a:lnSpc>
              <a:spcAft>
                <a:spcPts val="3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Vatican II : </a:t>
            </a:r>
            <a:r>
              <a:rPr lang="fr-FR" sz="1800" dirty="0">
                <a:effectLst/>
                <a:latin typeface="Calibri" panose="020F0502020204030204" pitchFamily="34" charset="0"/>
                <a:ea typeface="Calibri" panose="020F0502020204030204" pitchFamily="34" charset="0"/>
                <a:cs typeface="Times New Roman" panose="02020603050405020304" pitchFamily="18" charset="0"/>
              </a:rPr>
              <a:t>a retrouvé le dynamisme et la cohérence du Mystère de l’Église. La Tradition progresse… Le 16</a:t>
            </a:r>
            <a:r>
              <a:rPr lang="fr-FR" sz="18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fr-FR" sz="1800" dirty="0">
                <a:effectLst/>
                <a:latin typeface="Calibri" panose="020F0502020204030204" pitchFamily="34" charset="0"/>
                <a:ea typeface="Calibri" panose="020F0502020204030204" pitchFamily="34" charset="0"/>
                <a:cs typeface="Times New Roman" panose="02020603050405020304" pitchFamily="18" charset="0"/>
              </a:rPr>
              <a:t> Synode des évêques va réfléchir à la « synodalité » et au rôle des baptisés dans la gouvernance de l’Église.</a:t>
            </a:r>
          </a:p>
        </p:txBody>
      </p:sp>
      <p:sp>
        <p:nvSpPr>
          <p:cNvPr id="4" name="ZoneTexte 3">
            <a:extLst>
              <a:ext uri="{FF2B5EF4-FFF2-40B4-BE49-F238E27FC236}">
                <a16:creationId xmlns:a16="http://schemas.microsoft.com/office/drawing/2014/main" id="{3D7580CD-929A-4E71-BAFA-8ADE4038B2B7}"/>
              </a:ext>
            </a:extLst>
          </p:cNvPr>
          <p:cNvSpPr txBox="1"/>
          <p:nvPr/>
        </p:nvSpPr>
        <p:spPr>
          <a:xfrm>
            <a:off x="310718" y="4021585"/>
            <a:ext cx="11683013" cy="2754024"/>
          </a:xfrm>
          <a:prstGeom prst="rect">
            <a:avLst/>
          </a:prstGeom>
          <a:noFill/>
        </p:spPr>
        <p:txBody>
          <a:bodyPr wrap="square" rtlCol="0">
            <a:spAutoFit/>
          </a:bodyPr>
          <a:lstStyle/>
          <a:p>
            <a:pPr>
              <a:lnSpc>
                <a:spcPct val="107000"/>
              </a:lnSpc>
            </a:pPr>
            <a:r>
              <a:rPr lang="fr-FR" sz="1800" b="1" dirty="0">
                <a:effectLst/>
                <a:latin typeface="Calibri" panose="020F0502020204030204" pitchFamily="34" charset="0"/>
                <a:ea typeface="Calibri" panose="020F0502020204030204" pitchFamily="34" charset="0"/>
                <a:cs typeface="Times New Roman" panose="02020603050405020304" pitchFamily="18" charset="0"/>
              </a:rPr>
              <a:t>Pour aller plus loin :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300"/>
              </a:spcAft>
            </a:pPr>
            <a:r>
              <a:rPr lang="fr-FR" sz="1600" cap="small" dirty="0">
                <a:effectLst/>
                <a:latin typeface="Calibri" panose="020F0502020204030204" pitchFamily="34" charset="0"/>
                <a:ea typeface="MS Mincho" panose="02020609040205080304" pitchFamily="49" charset="-128"/>
                <a:cs typeface="Calibri" panose="020F0502020204030204" pitchFamily="34" charset="0"/>
              </a:rPr>
              <a:t>Christophe</a:t>
            </a:r>
            <a:r>
              <a:rPr lang="fr-FR" sz="1600" dirty="0">
                <a:effectLst/>
                <a:latin typeface="Calibri" panose="020F0502020204030204" pitchFamily="34" charset="0"/>
                <a:ea typeface="MS Mincho" panose="02020609040205080304" pitchFamily="49" charset="-128"/>
                <a:cs typeface="Calibri" panose="020F0502020204030204" pitchFamily="34" charset="0"/>
              </a:rPr>
              <a:t> Paul, </a:t>
            </a:r>
            <a:r>
              <a:rPr lang="fr-FR" sz="1600" i="1" dirty="0">
                <a:effectLst/>
                <a:latin typeface="Calibri" panose="020F0502020204030204" pitchFamily="34" charset="0"/>
                <a:ea typeface="MS Mincho" panose="02020609040205080304" pitchFamily="49" charset="-128"/>
                <a:cs typeface="Calibri" panose="020F0502020204030204" pitchFamily="34" charset="0"/>
              </a:rPr>
              <a:t>2000 ans d’histoire de l’Église,</a:t>
            </a:r>
            <a:r>
              <a:rPr lang="fr-FR" sz="1600" dirty="0">
                <a:effectLst/>
                <a:latin typeface="Calibri" panose="020F0502020204030204" pitchFamily="34" charset="0"/>
                <a:ea typeface="MS Mincho" panose="02020609040205080304" pitchFamily="49" charset="-128"/>
                <a:cs typeface="Calibri" panose="020F0502020204030204" pitchFamily="34" charset="0"/>
              </a:rPr>
              <a:t> Paris, Droguet-Ardant, 2000.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300"/>
              </a:spcAft>
            </a:pPr>
            <a:r>
              <a:rPr lang="fr-FR" sz="1600" cap="small" dirty="0">
                <a:effectLst/>
                <a:latin typeface="Calibri" panose="020F0502020204030204" pitchFamily="34" charset="0"/>
                <a:ea typeface="Calibri" panose="020F0502020204030204" pitchFamily="34" charset="0"/>
                <a:cs typeface="Calibri" panose="020F0502020204030204" pitchFamily="34" charset="0"/>
              </a:rPr>
              <a:t>Woïmbee </a:t>
            </a:r>
            <a:r>
              <a:rPr lang="fr-FR" sz="1600" dirty="0">
                <a:effectLst/>
                <a:latin typeface="Calibri" panose="020F0502020204030204" pitchFamily="34" charset="0"/>
                <a:ea typeface="Calibri" panose="020F0502020204030204" pitchFamily="34" charset="0"/>
                <a:cs typeface="Calibri" panose="020F0502020204030204" pitchFamily="34" charset="0"/>
              </a:rPr>
              <a:t>Grégory, </a:t>
            </a:r>
            <a:r>
              <a:rPr lang="fr-FR" sz="1600" i="1" dirty="0">
                <a:effectLst/>
                <a:latin typeface="Calibri" panose="020F0502020204030204" pitchFamily="34" charset="0"/>
                <a:ea typeface="Calibri" panose="020F0502020204030204" pitchFamily="34" charset="0"/>
                <a:cs typeface="Calibri" panose="020F0502020204030204" pitchFamily="34" charset="0"/>
              </a:rPr>
              <a:t>L’Église et l’Inquisition</a:t>
            </a:r>
            <a:r>
              <a:rPr lang="fr-FR" sz="1600" dirty="0">
                <a:effectLst/>
                <a:latin typeface="Calibri" panose="020F0502020204030204" pitchFamily="34" charset="0"/>
                <a:ea typeface="Calibri" panose="020F0502020204030204" pitchFamily="34" charset="0"/>
                <a:cs typeface="Calibri" panose="020F0502020204030204" pitchFamily="34" charset="0"/>
              </a:rPr>
              <a:t>, Perpignan, Tempora, « La véritable histoire », 2009.</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300"/>
              </a:spcAft>
            </a:pPr>
            <a:r>
              <a:rPr lang="fr-FR" sz="1600" dirty="0">
                <a:effectLst/>
                <a:latin typeface="Calibri" panose="020F0502020204030204" pitchFamily="34" charset="0"/>
                <a:ea typeface="Calibri" panose="020F0502020204030204" pitchFamily="34" charset="0"/>
                <a:cs typeface="Calibri" panose="020F0502020204030204" pitchFamily="34" charset="0"/>
              </a:rPr>
              <a:t> 	</a:t>
            </a:r>
            <a:r>
              <a:rPr lang="fr-FR" sz="1600" cap="small" dirty="0">
                <a:effectLst/>
                <a:latin typeface="Calibri" panose="020F0502020204030204" pitchFamily="34" charset="0"/>
                <a:ea typeface="Calibri" panose="020F0502020204030204" pitchFamily="34" charset="0"/>
                <a:cs typeface="Calibri" panose="020F0502020204030204" pitchFamily="34" charset="0"/>
              </a:rPr>
              <a:t>Baslez </a:t>
            </a:r>
            <a:r>
              <a:rPr lang="fr-FR" sz="1600" dirty="0">
                <a:effectLst/>
                <a:latin typeface="Calibri" panose="020F0502020204030204" pitchFamily="34" charset="0"/>
                <a:ea typeface="Calibri" panose="020F0502020204030204" pitchFamily="34" charset="0"/>
                <a:cs typeface="Calibri" panose="020F0502020204030204" pitchFamily="34" charset="0"/>
              </a:rPr>
              <a:t>Marie-Françoise, </a:t>
            </a:r>
            <a:r>
              <a:rPr lang="fr-FR" sz="1600" i="1" dirty="0">
                <a:effectLst/>
                <a:latin typeface="Calibri" panose="020F0502020204030204" pitchFamily="34" charset="0"/>
                <a:ea typeface="Calibri" panose="020F0502020204030204" pitchFamily="34" charset="0"/>
                <a:cs typeface="Calibri" panose="020F0502020204030204" pitchFamily="34" charset="0"/>
              </a:rPr>
              <a:t>Comment le monde est devenu chrétien</a:t>
            </a:r>
            <a:r>
              <a:rPr lang="fr-FR" sz="1600" dirty="0">
                <a:effectLst/>
                <a:latin typeface="Calibri" panose="020F0502020204030204" pitchFamily="34" charset="0"/>
                <a:ea typeface="Calibri" panose="020F0502020204030204" pitchFamily="34" charset="0"/>
                <a:cs typeface="Calibri" panose="020F0502020204030204" pitchFamily="34" charset="0"/>
              </a:rPr>
              <a:t>, Points Histoire, 2008. </a:t>
            </a:r>
          </a:p>
          <a:p>
            <a:pPr algn="just">
              <a:lnSpc>
                <a:spcPct val="107000"/>
              </a:lnSpc>
              <a:spcAft>
                <a:spcPts val="300"/>
              </a:spcAft>
            </a:pPr>
            <a:r>
              <a:rPr lang="fr-FR" sz="1600" dirty="0">
                <a:latin typeface="Calibri" panose="020F0502020204030204" pitchFamily="34" charset="0"/>
                <a:ea typeface="Calibri" panose="020F0502020204030204" pitchFamily="34" charset="0"/>
                <a:cs typeface="Calibri" panose="020F0502020204030204" pitchFamily="34" charset="0"/>
              </a:rPr>
              <a:t>	</a:t>
            </a:r>
            <a:r>
              <a:rPr lang="fr-FR" sz="1600" cap="small" dirty="0">
                <a:effectLst/>
                <a:latin typeface="Calibri" panose="020F0502020204030204" pitchFamily="34" charset="0"/>
                <a:ea typeface="Calibri" panose="020F0502020204030204" pitchFamily="34" charset="0"/>
                <a:cs typeface="Calibri" panose="020F0502020204030204" pitchFamily="34" charset="0"/>
              </a:rPr>
              <a:t>Marguerat </a:t>
            </a:r>
            <a:r>
              <a:rPr lang="fr-FR" sz="1600" dirty="0">
                <a:effectLst/>
                <a:latin typeface="Calibri" panose="020F0502020204030204" pitchFamily="34" charset="0"/>
                <a:ea typeface="Calibri" panose="020F0502020204030204" pitchFamily="34" charset="0"/>
                <a:cs typeface="Calibri" panose="020F0502020204030204" pitchFamily="34" charset="0"/>
              </a:rPr>
              <a:t>Daniel, </a:t>
            </a:r>
            <a:r>
              <a:rPr lang="fr-FR" sz="1600" i="1" dirty="0">
                <a:effectLst/>
                <a:latin typeface="Calibri" panose="020F0502020204030204" pitchFamily="34" charset="0"/>
                <a:ea typeface="Calibri" panose="020F0502020204030204" pitchFamily="34" charset="0"/>
                <a:cs typeface="Calibri" panose="020F0502020204030204" pitchFamily="34" charset="0"/>
              </a:rPr>
              <a:t>La première histoire du christianisme</a:t>
            </a:r>
            <a:r>
              <a:rPr lang="fr-FR" sz="1600" dirty="0">
                <a:effectLst/>
                <a:latin typeface="Calibri" panose="020F0502020204030204" pitchFamily="34" charset="0"/>
                <a:ea typeface="Calibri" panose="020F0502020204030204" pitchFamily="34" charset="0"/>
                <a:cs typeface="Calibri" panose="020F0502020204030204" pitchFamily="34" charset="0"/>
              </a:rPr>
              <a:t>, Paris-Genève, Cerf-Labor et Fides, 1999</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300"/>
              </a:spcAft>
            </a:pPr>
            <a:r>
              <a:rPr lang="fr-FR" sz="1600" cap="small" dirty="0">
                <a:effectLst/>
                <a:latin typeface="Calibri" panose="020F0502020204030204" pitchFamily="34" charset="0"/>
                <a:ea typeface="Calibri" panose="020F0502020204030204" pitchFamily="34" charset="0"/>
                <a:cs typeface="Calibri" panose="020F0502020204030204" pitchFamily="34" charset="0"/>
              </a:rPr>
              <a:t>	Reynier</a:t>
            </a:r>
            <a:r>
              <a:rPr lang="fr-FR" sz="1600" dirty="0">
                <a:effectLst/>
                <a:latin typeface="Calibri" panose="020F0502020204030204" pitchFamily="34" charset="0"/>
                <a:ea typeface="Calibri" panose="020F0502020204030204" pitchFamily="34" charset="0"/>
                <a:cs typeface="Calibri" panose="020F0502020204030204" pitchFamily="34" charset="0"/>
              </a:rPr>
              <a:t> Chantal, </a:t>
            </a:r>
            <a:r>
              <a:rPr lang="fr-FR" sz="1600" i="1" dirty="0">
                <a:effectLst/>
                <a:latin typeface="Calibri" panose="020F0502020204030204" pitchFamily="34" charset="0"/>
                <a:ea typeface="Calibri" panose="020F0502020204030204" pitchFamily="34" charset="0"/>
                <a:cs typeface="Calibri" panose="020F0502020204030204" pitchFamily="34" charset="0"/>
              </a:rPr>
              <a:t>Les Actes des Apôtres</a:t>
            </a:r>
            <a:r>
              <a:rPr lang="fr-FR" sz="1600" dirty="0">
                <a:effectLst/>
                <a:latin typeface="Calibri" panose="020F0502020204030204" pitchFamily="34" charset="0"/>
                <a:ea typeface="Calibri" panose="020F0502020204030204" pitchFamily="34" charset="0"/>
                <a:cs typeface="Calibri" panose="020F0502020204030204" pitchFamily="34" charset="0"/>
              </a:rPr>
              <a:t>, « Mon ABC de la Bible », Paris, Cerf, 2015.</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300"/>
              </a:spcAft>
            </a:pPr>
            <a:r>
              <a:rPr lang="fr-FR" sz="1600" cap="small" dirty="0">
                <a:effectLst/>
                <a:latin typeface="Calibri" panose="020F0502020204030204" pitchFamily="34" charset="0"/>
                <a:ea typeface="Calibri" panose="020F0502020204030204" pitchFamily="34" charset="0"/>
                <a:cs typeface="Calibri" panose="020F0502020204030204" pitchFamily="34" charset="0"/>
              </a:rPr>
              <a:t> 		Lubac</a:t>
            </a:r>
            <a:r>
              <a:rPr lang="fr-FR" sz="1600" dirty="0">
                <a:effectLst/>
                <a:latin typeface="Calibri" panose="020F0502020204030204" pitchFamily="34" charset="0"/>
                <a:ea typeface="Calibri" panose="020F0502020204030204" pitchFamily="34" charset="0"/>
                <a:cs typeface="Calibri" panose="020F0502020204030204" pitchFamily="34" charset="0"/>
              </a:rPr>
              <a:t> Henri de, </a:t>
            </a:r>
            <a:r>
              <a:rPr lang="fr-FR" sz="1600" i="1" dirty="0">
                <a:effectLst/>
                <a:latin typeface="Calibri" panose="020F0502020204030204" pitchFamily="34" charset="0"/>
                <a:ea typeface="Calibri" panose="020F0502020204030204" pitchFamily="34" charset="0"/>
                <a:cs typeface="Calibri" panose="020F0502020204030204" pitchFamily="34" charset="0"/>
              </a:rPr>
              <a:t>Méditation sur l’Église</a:t>
            </a:r>
            <a:r>
              <a:rPr lang="fr-FR" sz="1600" dirty="0">
                <a:effectLst/>
                <a:latin typeface="Calibri" panose="020F0502020204030204" pitchFamily="34" charset="0"/>
                <a:ea typeface="Calibri" panose="020F0502020204030204" pitchFamily="34" charset="0"/>
                <a:cs typeface="Calibri" panose="020F0502020204030204" pitchFamily="34" charset="0"/>
              </a:rPr>
              <a:t>, Paris, Aubier-Montaigne, 1953, rééd. </a:t>
            </a:r>
            <a:r>
              <a:rPr lang="fr-FR" sz="1600" i="1" dirty="0">
                <a:effectLst/>
                <a:latin typeface="Calibri" panose="020F0502020204030204" pitchFamily="34" charset="0"/>
                <a:ea typeface="Calibri" panose="020F0502020204030204" pitchFamily="34" charset="0"/>
                <a:cs typeface="Calibri" panose="020F0502020204030204" pitchFamily="34" charset="0"/>
              </a:rPr>
              <a:t>Œuvres complètes VIII</a:t>
            </a:r>
            <a:r>
              <a:rPr lang="fr-FR" sz="1600" dirty="0">
                <a:effectLst/>
                <a:latin typeface="Calibri" panose="020F0502020204030204" pitchFamily="34" charset="0"/>
                <a:ea typeface="Calibri" panose="020F0502020204030204" pitchFamily="34" charset="0"/>
                <a:cs typeface="Calibri" panose="020F0502020204030204" pitchFamily="34" charset="0"/>
              </a:rPr>
              <a:t>, Paris, Cerf 2003.</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300"/>
              </a:spcAft>
            </a:pPr>
            <a:r>
              <a:rPr lang="fr-FR" sz="1600" cap="small" dirty="0">
                <a:effectLst/>
                <a:latin typeface="Calibri" panose="020F0502020204030204" pitchFamily="34" charset="0"/>
                <a:ea typeface="Calibri" panose="020F0502020204030204" pitchFamily="34" charset="0"/>
                <a:cs typeface="Calibri" panose="020F0502020204030204" pitchFamily="34" charset="0"/>
              </a:rPr>
              <a:t>		Moreau</a:t>
            </a:r>
            <a:r>
              <a:rPr lang="fr-FR" sz="1600" dirty="0">
                <a:effectLst/>
                <a:latin typeface="Calibri" panose="020F0502020204030204" pitchFamily="34" charset="0"/>
                <a:ea typeface="Calibri" panose="020F0502020204030204" pitchFamily="34" charset="0"/>
                <a:cs typeface="Calibri" panose="020F0502020204030204" pitchFamily="34" charset="0"/>
              </a:rPr>
              <a:t>  Régis, </a:t>
            </a:r>
            <a:r>
              <a:rPr lang="fr-FR" sz="1600" i="1" dirty="0">
                <a:effectLst/>
                <a:latin typeface="Calibri" panose="020F0502020204030204" pitchFamily="34" charset="0"/>
                <a:ea typeface="Calibri" panose="020F0502020204030204" pitchFamily="34" charset="0"/>
                <a:cs typeface="Calibri" panose="020F0502020204030204" pitchFamily="34" charset="0"/>
              </a:rPr>
              <a:t> Guide de lecture des Textes du Concile Vatican II</a:t>
            </a:r>
            <a:r>
              <a:rPr lang="fr-FR" sz="1600" dirty="0">
                <a:effectLst/>
                <a:latin typeface="Calibri" panose="020F0502020204030204" pitchFamily="34" charset="0"/>
                <a:ea typeface="Calibri" panose="020F0502020204030204" pitchFamily="34" charset="0"/>
                <a:cs typeface="Calibri" panose="020F0502020204030204" pitchFamily="34" charset="0"/>
              </a:rPr>
              <a:t>,  </a:t>
            </a:r>
            <a:r>
              <a:rPr lang="fr-FR" sz="1600" i="1" dirty="0">
                <a:effectLst/>
                <a:latin typeface="Calibri" panose="020F0502020204030204" pitchFamily="34" charset="0"/>
                <a:ea typeface="Calibri" panose="020F0502020204030204" pitchFamily="34" charset="0"/>
                <a:cs typeface="Calibri" panose="020F0502020204030204" pitchFamily="34" charset="0"/>
              </a:rPr>
              <a:t>Lumen Gentium  1964</a:t>
            </a:r>
            <a:r>
              <a:rPr lang="fr-FR" sz="1600" dirty="0">
                <a:effectLst/>
                <a:latin typeface="Calibri" panose="020F0502020204030204" pitchFamily="34" charset="0"/>
                <a:ea typeface="Calibri" panose="020F0502020204030204" pitchFamily="34" charset="0"/>
                <a:cs typeface="Calibri" panose="020F0502020204030204" pitchFamily="34" charset="0"/>
              </a:rPr>
              <a:t>,  Perpignan, Artège, 2014.</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300"/>
              </a:spcAft>
            </a:pPr>
            <a:r>
              <a:rPr lang="fr-FR" sz="1600" cap="small" dirty="0">
                <a:effectLst/>
                <a:latin typeface="Calibri" panose="020F0502020204030204" pitchFamily="34" charset="0"/>
                <a:ea typeface="Calibri" panose="020F0502020204030204" pitchFamily="34" charset="0"/>
                <a:cs typeface="Calibri" panose="020F0502020204030204" pitchFamily="34" charset="0"/>
              </a:rPr>
              <a:t>		Schönborn</a:t>
            </a:r>
            <a:r>
              <a:rPr lang="fr-FR" sz="1600" dirty="0">
                <a:effectLst/>
                <a:latin typeface="Calibri" panose="020F0502020204030204" pitchFamily="34" charset="0"/>
                <a:ea typeface="Calibri" panose="020F0502020204030204" pitchFamily="34" charset="0"/>
                <a:cs typeface="Calibri" panose="020F0502020204030204" pitchFamily="34" charset="0"/>
              </a:rPr>
              <a:t> Christoph, </a:t>
            </a:r>
            <a:r>
              <a:rPr lang="fr-FR" sz="1600" i="1" dirty="0">
                <a:effectLst/>
                <a:latin typeface="Calibri" panose="020F0502020204030204" pitchFamily="34" charset="0"/>
                <a:ea typeface="Calibri" panose="020F0502020204030204" pitchFamily="34" charset="0"/>
                <a:cs typeface="Calibri" panose="020F0502020204030204" pitchFamily="34" charset="0"/>
              </a:rPr>
              <a:t>Aimer l’Église</a:t>
            </a:r>
            <a:r>
              <a:rPr lang="fr-FR" sz="1600" dirty="0">
                <a:effectLst/>
                <a:latin typeface="Calibri" panose="020F0502020204030204" pitchFamily="34" charset="0"/>
                <a:ea typeface="Calibri" panose="020F0502020204030204" pitchFamily="34" charset="0"/>
                <a:cs typeface="Calibri" panose="020F0502020204030204" pitchFamily="34" charset="0"/>
              </a:rPr>
              <a:t>, Paris, Cerf, 1998.</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204518B9-CD86-426B-84F8-46FD4D942688}"/>
              </a:ext>
            </a:extLst>
          </p:cNvPr>
          <p:cNvSpPr txBox="1"/>
          <p:nvPr/>
        </p:nvSpPr>
        <p:spPr>
          <a:xfrm>
            <a:off x="861134" y="2618912"/>
            <a:ext cx="10111665" cy="1380058"/>
          </a:xfrm>
          <a:prstGeom prst="rect">
            <a:avLst/>
          </a:prstGeom>
          <a:solidFill>
            <a:schemeClr val="bg1"/>
          </a:solidFill>
          <a:ln w="19050">
            <a:solidFill>
              <a:schemeClr val="accent1">
                <a:lumMod val="75000"/>
              </a:schemeClr>
            </a:solidFill>
          </a:ln>
        </p:spPr>
        <p:txBody>
          <a:bodyPr wrap="square" rtlCol="0">
            <a:spAutoFit/>
          </a:bodyPr>
          <a:lstStyle/>
          <a:p>
            <a:pPr algn="ctr">
              <a:lnSpc>
                <a:spcPct val="107000"/>
              </a:lnSpc>
              <a:spcAft>
                <a:spcPts val="300"/>
              </a:spcAft>
            </a:pPr>
            <a:r>
              <a:rPr lang="fr-FR"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L’Église est </a:t>
            </a:r>
            <a:r>
              <a:rPr lang="fr-FR"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une réalité vivante </a:t>
            </a:r>
            <a:r>
              <a:rPr lang="fr-FR" b="1" dirty="0">
                <a:solidFill>
                  <a:srgbClr val="C00000"/>
                </a:solidFill>
                <a:latin typeface="Calibri" panose="020F0502020204030204" pitchFamily="34" charset="0"/>
                <a:ea typeface="Calibri" panose="020F0502020204030204" pitchFamily="34" charset="0"/>
                <a:cs typeface="Calibri" panose="020F0502020204030204" pitchFamily="34" charset="0"/>
              </a:rPr>
              <a:t>!</a:t>
            </a:r>
          </a:p>
          <a:p>
            <a:pPr algn="ctr">
              <a:lnSpc>
                <a:spcPct val="107000"/>
              </a:lnSpc>
              <a:spcAft>
                <a:spcPts val="300"/>
              </a:spcAft>
            </a:pPr>
            <a:r>
              <a:rPr lang="fr-FR" b="1" dirty="0">
                <a:latin typeface="Calibri" panose="020F0502020204030204" pitchFamily="34" charset="0"/>
                <a:ea typeface="Calibri" panose="020F0502020204030204" pitchFamily="34" charset="0"/>
                <a:cs typeface="Calibri" panose="020F0502020204030204" pitchFamily="34" charset="0"/>
              </a:rPr>
              <a:t>A</a:t>
            </a:r>
            <a:r>
              <a:rPr lang="fr-FR" sz="1800" b="1" dirty="0">
                <a:effectLst/>
                <a:latin typeface="Calibri" panose="020F0502020204030204" pitchFamily="34" charset="0"/>
                <a:ea typeface="Calibri" panose="020F0502020204030204" pitchFamily="34" charset="0"/>
                <a:cs typeface="Calibri" panose="020F0502020204030204" pitchFamily="34" charset="0"/>
              </a:rPr>
              <a:t>vec l’assistance de l’Esprit qui lui a été promise, nous pouvons travailler avec confiance en elle !</a:t>
            </a:r>
          </a:p>
          <a:p>
            <a:pPr algn="ctr">
              <a:lnSpc>
                <a:spcPct val="107000"/>
              </a:lnSpc>
              <a:spcAft>
                <a:spcPts val="300"/>
              </a:spcAft>
            </a:pPr>
            <a:r>
              <a:rPr lang="fr-FR" b="1" dirty="0">
                <a:solidFill>
                  <a:srgbClr val="C00000"/>
                </a:solidFill>
                <a:latin typeface="Calibri" panose="020F0502020204030204" pitchFamily="34" charset="0"/>
                <a:ea typeface="Calibri" panose="020F0502020204030204" pitchFamily="34" charset="0"/>
                <a:cs typeface="Calibri" panose="020F0502020204030204" pitchFamily="34" charset="0"/>
              </a:rPr>
              <a:t>P</a:t>
            </a:r>
            <a:r>
              <a:rPr lang="fr-FR"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our la gloire de Dieu et le salut du monde : L’Église a les promesses de la vie éternelle. </a:t>
            </a:r>
          </a:p>
          <a:p>
            <a:pPr algn="ctr">
              <a:lnSpc>
                <a:spcPct val="107000"/>
              </a:lnSpc>
              <a:spcAft>
                <a:spcPts val="300"/>
              </a:spcAft>
            </a:pPr>
            <a:r>
              <a:rPr lang="fr-FR" sz="1800" b="1" dirty="0">
                <a:effectLst/>
                <a:latin typeface="Calibri" panose="020F0502020204030204" pitchFamily="34" charset="0"/>
                <a:ea typeface="Calibri" panose="020F0502020204030204" pitchFamily="34" charset="0"/>
                <a:cs typeface="Calibri" panose="020F0502020204030204" pitchFamily="34" charset="0"/>
              </a:rPr>
              <a:t>EN ELLE, PAR ELLE, NOUS SOMMES SAUVÉS !</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263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xplosion : 14 points 2">
            <a:extLst>
              <a:ext uri="{FF2B5EF4-FFF2-40B4-BE49-F238E27FC236}">
                <a16:creationId xmlns:a16="http://schemas.microsoft.com/office/drawing/2014/main" id="{702A2DB3-BCAA-4C31-AB07-36D4C41BD046}"/>
              </a:ext>
            </a:extLst>
          </p:cNvPr>
          <p:cNvSpPr/>
          <p:nvPr/>
        </p:nvSpPr>
        <p:spPr>
          <a:xfrm>
            <a:off x="7736075" y="4248515"/>
            <a:ext cx="4349393" cy="2537717"/>
          </a:xfrm>
          <a:prstGeom prst="irregularSeal2">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Déchristianisat</a:t>
            </a:r>
            <a:r>
              <a:rPr lang="fr-FR" dirty="0">
                <a:solidFill>
                  <a:schemeClr val="bg1"/>
                </a:solidFill>
              </a:rPr>
              <a:t>i</a:t>
            </a:r>
            <a:r>
              <a:rPr lang="fr-FR" dirty="0"/>
              <a:t>on</a:t>
            </a:r>
          </a:p>
        </p:txBody>
      </p:sp>
      <p:sp>
        <p:nvSpPr>
          <p:cNvPr id="4" name="Explosion : 8 points 3">
            <a:extLst>
              <a:ext uri="{FF2B5EF4-FFF2-40B4-BE49-F238E27FC236}">
                <a16:creationId xmlns:a16="http://schemas.microsoft.com/office/drawing/2014/main" id="{2CA2D56E-98C2-4833-98D0-733C1034B5CB}"/>
              </a:ext>
            </a:extLst>
          </p:cNvPr>
          <p:cNvSpPr/>
          <p:nvPr/>
        </p:nvSpPr>
        <p:spPr>
          <a:xfrm>
            <a:off x="146031" y="667622"/>
            <a:ext cx="2661007" cy="3082247"/>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Pédophilie</a:t>
            </a:r>
          </a:p>
        </p:txBody>
      </p:sp>
      <p:sp>
        <p:nvSpPr>
          <p:cNvPr id="5" name="Explosion : 8 points 4">
            <a:extLst>
              <a:ext uri="{FF2B5EF4-FFF2-40B4-BE49-F238E27FC236}">
                <a16:creationId xmlns:a16="http://schemas.microsoft.com/office/drawing/2014/main" id="{11B91F86-1D6C-44EE-AAEC-48EEDD7DADCD}"/>
              </a:ext>
            </a:extLst>
          </p:cNvPr>
          <p:cNvSpPr/>
          <p:nvPr/>
        </p:nvSpPr>
        <p:spPr>
          <a:xfrm>
            <a:off x="8711489" y="780038"/>
            <a:ext cx="3275743" cy="2280861"/>
          </a:xfrm>
          <a:prstGeom prst="irregularSeal1">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Sécularisation de la société</a:t>
            </a:r>
          </a:p>
        </p:txBody>
      </p:sp>
      <p:sp>
        <p:nvSpPr>
          <p:cNvPr id="6" name="Explosion : 8 points 5">
            <a:extLst>
              <a:ext uri="{FF2B5EF4-FFF2-40B4-BE49-F238E27FC236}">
                <a16:creationId xmlns:a16="http://schemas.microsoft.com/office/drawing/2014/main" id="{153DFAB2-18B0-4399-BE6E-1F0AA3120DA5}"/>
              </a:ext>
            </a:extLst>
          </p:cNvPr>
          <p:cNvSpPr/>
          <p:nvPr/>
        </p:nvSpPr>
        <p:spPr>
          <a:xfrm>
            <a:off x="292264" y="3963530"/>
            <a:ext cx="2852793" cy="263703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Place des femmes et des laïcs dans l’Eglise</a:t>
            </a:r>
          </a:p>
        </p:txBody>
      </p:sp>
      <p:sp>
        <p:nvSpPr>
          <p:cNvPr id="7" name="Explosion : 14 points 6">
            <a:extLst>
              <a:ext uri="{FF2B5EF4-FFF2-40B4-BE49-F238E27FC236}">
                <a16:creationId xmlns:a16="http://schemas.microsoft.com/office/drawing/2014/main" id="{4A6B6C34-63A9-4727-A341-2479D61F37C5}"/>
              </a:ext>
            </a:extLst>
          </p:cNvPr>
          <p:cNvSpPr/>
          <p:nvPr/>
        </p:nvSpPr>
        <p:spPr>
          <a:xfrm>
            <a:off x="5409076" y="0"/>
            <a:ext cx="3546297" cy="2455523"/>
          </a:xfrm>
          <a:prstGeom prst="irregularSeal2">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Baisse des vocations sacerdotales</a:t>
            </a:r>
          </a:p>
        </p:txBody>
      </p:sp>
      <p:sp>
        <p:nvSpPr>
          <p:cNvPr id="8" name="Explosion : 14 points 7">
            <a:extLst>
              <a:ext uri="{FF2B5EF4-FFF2-40B4-BE49-F238E27FC236}">
                <a16:creationId xmlns:a16="http://schemas.microsoft.com/office/drawing/2014/main" id="{1D46C8A5-EE7D-4345-B38C-E809FAF855C8}"/>
              </a:ext>
            </a:extLst>
          </p:cNvPr>
          <p:cNvSpPr/>
          <p:nvPr/>
        </p:nvSpPr>
        <p:spPr>
          <a:xfrm>
            <a:off x="2687808" y="1276756"/>
            <a:ext cx="2917860" cy="2633607"/>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Abus sexuels et spirituels</a:t>
            </a:r>
          </a:p>
        </p:txBody>
      </p:sp>
      <p:sp>
        <p:nvSpPr>
          <p:cNvPr id="9" name="Explosion : 8 points 8">
            <a:extLst>
              <a:ext uri="{FF2B5EF4-FFF2-40B4-BE49-F238E27FC236}">
                <a16:creationId xmlns:a16="http://schemas.microsoft.com/office/drawing/2014/main" id="{77AAFB45-81B5-410E-B78D-D8A278DE5D1C}"/>
              </a:ext>
            </a:extLst>
          </p:cNvPr>
          <p:cNvSpPr/>
          <p:nvPr/>
        </p:nvSpPr>
        <p:spPr>
          <a:xfrm>
            <a:off x="5404406" y="2525631"/>
            <a:ext cx="2453811" cy="1686675"/>
          </a:xfrm>
          <a:prstGeom prst="irregularSeal1">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Scandales financiers </a:t>
            </a:r>
          </a:p>
        </p:txBody>
      </p:sp>
      <p:sp>
        <p:nvSpPr>
          <p:cNvPr id="2" name="Titre 1">
            <a:extLst>
              <a:ext uri="{FF2B5EF4-FFF2-40B4-BE49-F238E27FC236}">
                <a16:creationId xmlns:a16="http://schemas.microsoft.com/office/drawing/2014/main" id="{025C2873-B895-44B0-923A-2D6D7DBACC15}"/>
              </a:ext>
            </a:extLst>
          </p:cNvPr>
          <p:cNvSpPr>
            <a:spLocks noGrp="1"/>
          </p:cNvSpPr>
          <p:nvPr>
            <p:ph type="ctrTitle"/>
          </p:nvPr>
        </p:nvSpPr>
        <p:spPr>
          <a:xfrm>
            <a:off x="555502" y="153114"/>
            <a:ext cx="5414481" cy="1017142"/>
          </a:xfrm>
        </p:spPr>
        <p:txBody>
          <a:bodyPr anchor="ctr">
            <a:noAutofit/>
          </a:bodyPr>
          <a:lstStyle/>
          <a:p>
            <a:r>
              <a:rPr lang="fr-FR" sz="7200" b="1" dirty="0">
                <a:latin typeface="Arial" panose="020B0604020202020204" pitchFamily="34" charset="0"/>
                <a:cs typeface="Arial" panose="020B0604020202020204" pitchFamily="34" charset="0"/>
              </a:rPr>
              <a:t>Faut-il… </a:t>
            </a:r>
          </a:p>
        </p:txBody>
      </p:sp>
      <p:sp>
        <p:nvSpPr>
          <p:cNvPr id="10" name="Titre 1">
            <a:extLst>
              <a:ext uri="{FF2B5EF4-FFF2-40B4-BE49-F238E27FC236}">
                <a16:creationId xmlns:a16="http://schemas.microsoft.com/office/drawing/2014/main" id="{BF61421E-E566-49BB-A8AC-659823460519}"/>
              </a:ext>
            </a:extLst>
          </p:cNvPr>
          <p:cNvSpPr txBox="1">
            <a:spLocks/>
          </p:cNvSpPr>
          <p:nvPr/>
        </p:nvSpPr>
        <p:spPr>
          <a:xfrm>
            <a:off x="7874492" y="2524249"/>
            <a:ext cx="4317508" cy="162160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7200" b="1" dirty="0">
                <a:latin typeface="Arial" panose="020B0604020202020204" pitchFamily="34" charset="0"/>
                <a:cs typeface="Arial" panose="020B0604020202020204" pitchFamily="34" charset="0"/>
              </a:rPr>
              <a:t>Sauver</a:t>
            </a:r>
            <a:r>
              <a:rPr lang="fr-FR" sz="8000" b="1" dirty="0">
                <a:latin typeface="Arial" panose="020B0604020202020204" pitchFamily="34" charset="0"/>
                <a:cs typeface="Arial" panose="020B0604020202020204" pitchFamily="34" charset="0"/>
              </a:rPr>
              <a:t>… </a:t>
            </a:r>
          </a:p>
        </p:txBody>
      </p:sp>
      <p:sp>
        <p:nvSpPr>
          <p:cNvPr id="12" name="Explosion : 8 points 11">
            <a:extLst>
              <a:ext uri="{FF2B5EF4-FFF2-40B4-BE49-F238E27FC236}">
                <a16:creationId xmlns:a16="http://schemas.microsoft.com/office/drawing/2014/main" id="{EBC4FAEA-8869-47C2-B35A-15249A436319}"/>
              </a:ext>
            </a:extLst>
          </p:cNvPr>
          <p:cNvSpPr/>
          <p:nvPr/>
        </p:nvSpPr>
        <p:spPr>
          <a:xfrm>
            <a:off x="3758629" y="5171325"/>
            <a:ext cx="2453811" cy="1686675"/>
          </a:xfrm>
          <a:prstGeom prst="irregularSeal1">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Divisions internes</a:t>
            </a:r>
          </a:p>
        </p:txBody>
      </p:sp>
      <p:sp>
        <p:nvSpPr>
          <p:cNvPr id="11" name="Titre 1">
            <a:extLst>
              <a:ext uri="{FF2B5EF4-FFF2-40B4-BE49-F238E27FC236}">
                <a16:creationId xmlns:a16="http://schemas.microsoft.com/office/drawing/2014/main" id="{37E275E7-172C-4010-A515-FEDD99A9A3BB}"/>
              </a:ext>
            </a:extLst>
          </p:cNvPr>
          <p:cNvSpPr txBox="1">
            <a:spLocks/>
          </p:cNvSpPr>
          <p:nvPr/>
        </p:nvSpPr>
        <p:spPr>
          <a:xfrm>
            <a:off x="2380812" y="4085625"/>
            <a:ext cx="6698750" cy="1137006"/>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9600" b="1" dirty="0">
                <a:latin typeface="Arial" panose="020B0604020202020204" pitchFamily="34" charset="0"/>
                <a:cs typeface="Arial" panose="020B0604020202020204" pitchFamily="34" charset="0"/>
              </a:rPr>
              <a:t> l’Eglise ?</a:t>
            </a:r>
          </a:p>
        </p:txBody>
      </p:sp>
    </p:spTree>
    <p:extLst>
      <p:ext uri="{BB962C8B-B14F-4D97-AF65-F5344CB8AC3E}">
        <p14:creationId xmlns:p14="http://schemas.microsoft.com/office/powerpoint/2010/main" val="2394381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5C2873-B895-44B0-923A-2D6D7DBACC15}"/>
              </a:ext>
            </a:extLst>
          </p:cNvPr>
          <p:cNvSpPr>
            <a:spLocks noGrp="1"/>
          </p:cNvSpPr>
          <p:nvPr>
            <p:ph type="ctrTitle"/>
          </p:nvPr>
        </p:nvSpPr>
        <p:spPr>
          <a:xfrm>
            <a:off x="337352" y="3266982"/>
            <a:ext cx="11345663" cy="1633491"/>
          </a:xfrm>
          <a:solidFill>
            <a:schemeClr val="bg1"/>
          </a:solidFill>
          <a:ln w="19050">
            <a:solidFill>
              <a:schemeClr val="accent1">
                <a:lumMod val="75000"/>
              </a:schemeClr>
            </a:solidFill>
          </a:ln>
        </p:spPr>
        <p:txBody>
          <a:bodyPr anchor="ctr">
            <a:noAutofit/>
          </a:bodyPr>
          <a:lstStyle/>
          <a:p>
            <a:pPr>
              <a:lnSpc>
                <a:spcPct val="107000"/>
              </a:lnSpc>
            </a:pPr>
            <a:r>
              <a:rPr lang="fr-FR" sz="4000" dirty="0">
                <a:solidFill>
                  <a:srgbClr val="C00000"/>
                </a:solidFill>
                <a:latin typeface="+mn-lt"/>
                <a:ea typeface="Calibri" panose="020F0502020204030204" pitchFamily="34" charset="0"/>
                <a:cs typeface="Times New Roman" panose="02020603050405020304" pitchFamily="18" charset="0"/>
              </a:rPr>
              <a:t>L</a:t>
            </a:r>
            <a:r>
              <a:rPr lang="fr-FR" sz="3600" dirty="0">
                <a:solidFill>
                  <a:srgbClr val="C00000"/>
                </a:solidFill>
                <a:effectLst/>
                <a:latin typeface="+mn-lt"/>
                <a:ea typeface="Calibri" panose="020F0502020204030204" pitchFamily="34" charset="0"/>
                <a:cs typeface="Times New Roman" panose="02020603050405020304" pitchFamily="18" charset="0"/>
              </a:rPr>
              <a:t>’</a:t>
            </a:r>
            <a:r>
              <a:rPr lang="fr-FR" sz="3600" dirty="0">
                <a:solidFill>
                  <a:srgbClr val="C00000"/>
                </a:solidFill>
                <a:latin typeface="+mn-lt"/>
                <a:ea typeface="Calibri" panose="020F0502020204030204" pitchFamily="34" charset="0"/>
                <a:cs typeface="Times New Roman" panose="02020603050405020304" pitchFamily="18" charset="0"/>
              </a:rPr>
              <a:t>E</a:t>
            </a:r>
            <a:r>
              <a:rPr lang="fr-FR" sz="3600" dirty="0">
                <a:solidFill>
                  <a:srgbClr val="C00000"/>
                </a:solidFill>
                <a:effectLst/>
                <a:latin typeface="+mn-lt"/>
                <a:ea typeface="Calibri" panose="020F0502020204030204" pitchFamily="34" charset="0"/>
                <a:cs typeface="Times New Roman" panose="02020603050405020304" pitchFamily="18" charset="0"/>
              </a:rPr>
              <a:t>glise est « </a:t>
            </a:r>
            <a:r>
              <a:rPr lang="fr-FR" sz="3600" i="1" dirty="0">
                <a:solidFill>
                  <a:srgbClr val="C00000"/>
                </a:solidFill>
                <a:effectLst/>
                <a:latin typeface="+mn-lt"/>
                <a:ea typeface="Calibri" panose="020F0502020204030204" pitchFamily="34" charset="0"/>
                <a:cs typeface="Times New Roman" panose="02020603050405020304" pitchFamily="18" charset="0"/>
              </a:rPr>
              <a:t>la source et l’instrument de l’union avec Dieu </a:t>
            </a:r>
            <a:br>
              <a:rPr lang="fr-FR" sz="3600" i="1" dirty="0">
                <a:solidFill>
                  <a:srgbClr val="C00000"/>
                </a:solidFill>
                <a:effectLst/>
                <a:latin typeface="+mn-lt"/>
                <a:ea typeface="Calibri" panose="020F0502020204030204" pitchFamily="34" charset="0"/>
                <a:cs typeface="Times New Roman" panose="02020603050405020304" pitchFamily="18" charset="0"/>
              </a:rPr>
            </a:br>
            <a:r>
              <a:rPr lang="fr-FR" sz="3600" i="1" dirty="0">
                <a:solidFill>
                  <a:srgbClr val="C00000"/>
                </a:solidFill>
                <a:effectLst/>
                <a:latin typeface="+mn-lt"/>
                <a:ea typeface="Calibri" panose="020F0502020204030204" pitchFamily="34" charset="0"/>
                <a:cs typeface="Times New Roman" panose="02020603050405020304" pitchFamily="18" charset="0"/>
              </a:rPr>
              <a:t>et de l’unité de tout le genre humain</a:t>
            </a:r>
            <a:r>
              <a:rPr lang="fr-FR" sz="3600" dirty="0">
                <a:solidFill>
                  <a:srgbClr val="C00000"/>
                </a:solidFill>
                <a:effectLst/>
                <a:latin typeface="+mn-lt"/>
                <a:ea typeface="Calibri" panose="020F0502020204030204" pitchFamily="34" charset="0"/>
                <a:cs typeface="Times New Roman" panose="02020603050405020304" pitchFamily="18" charset="0"/>
              </a:rPr>
              <a:t> ». </a:t>
            </a:r>
            <a:r>
              <a:rPr lang="fr-FR" sz="2000" dirty="0">
                <a:solidFill>
                  <a:srgbClr val="C00000"/>
                </a:solidFill>
                <a:effectLst/>
                <a:latin typeface="+mn-lt"/>
                <a:ea typeface="Calibri" panose="020F0502020204030204" pitchFamily="34" charset="0"/>
                <a:cs typeface="Times New Roman" panose="02020603050405020304" pitchFamily="18" charset="0"/>
              </a:rPr>
              <a:t>Vatican II, </a:t>
            </a:r>
            <a:r>
              <a:rPr lang="fr-FR" sz="2000" i="1" dirty="0">
                <a:solidFill>
                  <a:srgbClr val="C00000"/>
                </a:solidFill>
                <a:effectLst/>
                <a:latin typeface="+mn-lt"/>
                <a:ea typeface="Calibri" panose="020F0502020204030204" pitchFamily="34" charset="0"/>
                <a:cs typeface="Times New Roman" panose="02020603050405020304" pitchFamily="18" charset="0"/>
              </a:rPr>
              <a:t>Lumen Gentium n°1</a:t>
            </a:r>
            <a:endParaRPr lang="fr-FR" sz="3600" b="1" dirty="0">
              <a:solidFill>
                <a:srgbClr val="C00000"/>
              </a:solidFill>
              <a:latin typeface="+mn-lt"/>
            </a:endParaRPr>
          </a:p>
        </p:txBody>
      </p:sp>
      <p:sp>
        <p:nvSpPr>
          <p:cNvPr id="4" name="ZoneTexte 3">
            <a:extLst>
              <a:ext uri="{FF2B5EF4-FFF2-40B4-BE49-F238E27FC236}">
                <a16:creationId xmlns:a16="http://schemas.microsoft.com/office/drawing/2014/main" id="{0C8C04D2-26D4-4793-AE14-F3D7B59FC48F}"/>
              </a:ext>
            </a:extLst>
          </p:cNvPr>
          <p:cNvSpPr txBox="1"/>
          <p:nvPr/>
        </p:nvSpPr>
        <p:spPr>
          <a:xfrm>
            <a:off x="2799125" y="180892"/>
            <a:ext cx="7658772" cy="1569660"/>
          </a:xfrm>
          <a:prstGeom prst="rect">
            <a:avLst/>
          </a:prstGeom>
          <a:noFill/>
        </p:spPr>
        <p:txBody>
          <a:bodyPr wrap="square">
            <a:spAutoFit/>
          </a:bodyPr>
          <a:lstStyle/>
          <a:p>
            <a:r>
              <a:rPr lang="fr-FR" sz="4000" dirty="0">
                <a:solidFill>
                  <a:srgbClr val="C00000"/>
                </a:solidFill>
                <a:latin typeface="+mn-lt"/>
                <a:cs typeface="Arial" panose="020B0604020202020204" pitchFamily="34" charset="0"/>
              </a:rPr>
              <a:t>NON !</a:t>
            </a:r>
            <a:endParaRPr lang="fr-FR" sz="2800" dirty="0">
              <a:solidFill>
                <a:srgbClr val="C00000"/>
              </a:solidFill>
              <a:cs typeface="Times New Roman" panose="02020603050405020304" pitchFamily="18" charset="0"/>
            </a:endParaRPr>
          </a:p>
          <a:p>
            <a:r>
              <a:rPr lang="fr-FR" sz="2800" dirty="0">
                <a:latin typeface="+mn-lt"/>
                <a:cs typeface="Times New Roman" panose="02020603050405020304" pitchFamily="18" charset="0"/>
              </a:rPr>
              <a:t>C</a:t>
            </a:r>
            <a:r>
              <a:rPr lang="fr-FR" sz="2800" dirty="0">
                <a:effectLst/>
                <a:latin typeface="+mn-lt"/>
                <a:ea typeface="Calibri" panose="020F0502020204030204" pitchFamily="34" charset="0"/>
                <a:cs typeface="Times New Roman" panose="02020603050405020304" pitchFamily="18" charset="0"/>
              </a:rPr>
              <a:t>e n’est pas à nous de la « sauver » </a:t>
            </a:r>
            <a:br>
              <a:rPr lang="fr-FR" sz="2800" dirty="0">
                <a:effectLst/>
                <a:latin typeface="+mn-lt"/>
                <a:ea typeface="Calibri" panose="020F0502020204030204" pitchFamily="34" charset="0"/>
                <a:cs typeface="Times New Roman" panose="02020603050405020304" pitchFamily="18" charset="0"/>
              </a:rPr>
            </a:br>
            <a:r>
              <a:rPr lang="fr-FR" sz="2800" dirty="0">
                <a:effectLst/>
                <a:latin typeface="+mn-lt"/>
                <a:ea typeface="Calibri" panose="020F0502020204030204" pitchFamily="34" charset="0"/>
                <a:cs typeface="Times New Roman" panose="02020603050405020304" pitchFamily="18" charset="0"/>
              </a:rPr>
              <a:t>c’est en elle et par elle que nous sommes sauvés…</a:t>
            </a:r>
            <a:endParaRPr lang="fr-FR" sz="2800" dirty="0"/>
          </a:p>
        </p:txBody>
      </p:sp>
      <p:sp>
        <p:nvSpPr>
          <p:cNvPr id="5" name="ZoneTexte 4">
            <a:extLst>
              <a:ext uri="{FF2B5EF4-FFF2-40B4-BE49-F238E27FC236}">
                <a16:creationId xmlns:a16="http://schemas.microsoft.com/office/drawing/2014/main" id="{91BB3BF6-2669-460A-A85E-B32A1D120401}"/>
              </a:ext>
            </a:extLst>
          </p:cNvPr>
          <p:cNvSpPr txBox="1"/>
          <p:nvPr/>
        </p:nvSpPr>
        <p:spPr>
          <a:xfrm>
            <a:off x="745724" y="1393792"/>
            <a:ext cx="7297446" cy="1569660"/>
          </a:xfrm>
          <a:prstGeom prst="rect">
            <a:avLst/>
          </a:prstGeom>
          <a:noFill/>
        </p:spPr>
        <p:txBody>
          <a:bodyPr wrap="square" rtlCol="0">
            <a:spAutoFit/>
          </a:bodyPr>
          <a:lstStyle/>
          <a:p>
            <a:r>
              <a:rPr lang="fr-FR" sz="4000" dirty="0">
                <a:solidFill>
                  <a:srgbClr val="C00000"/>
                </a:solidFill>
                <a:effectLst/>
                <a:latin typeface="+mn-lt"/>
                <a:ea typeface="Calibri" panose="020F0502020204030204" pitchFamily="34" charset="0"/>
                <a:cs typeface="Times New Roman" panose="02020603050405020304" pitchFamily="18" charset="0"/>
              </a:rPr>
              <a:t>OUI</a:t>
            </a:r>
            <a:r>
              <a:rPr lang="fr-FR" sz="2800" dirty="0">
                <a:solidFill>
                  <a:srgbClr val="C00000"/>
                </a:solidFill>
                <a:effectLst/>
                <a:latin typeface="+mn-lt"/>
                <a:ea typeface="Calibri" panose="020F0502020204030204" pitchFamily="34" charset="0"/>
                <a:cs typeface="Times New Roman" panose="02020603050405020304" pitchFamily="18" charset="0"/>
              </a:rPr>
              <a:t> </a:t>
            </a:r>
            <a:r>
              <a:rPr lang="fr-FR" sz="4000" dirty="0">
                <a:solidFill>
                  <a:srgbClr val="C00000"/>
                </a:solidFill>
                <a:effectLst/>
                <a:latin typeface="+mn-lt"/>
                <a:ea typeface="Calibri" panose="020F0502020204030204" pitchFamily="34" charset="0"/>
                <a:cs typeface="Times New Roman" panose="02020603050405020304" pitchFamily="18" charset="0"/>
              </a:rPr>
              <a:t>!</a:t>
            </a:r>
            <a:r>
              <a:rPr lang="fr-FR" sz="2800" dirty="0">
                <a:solidFill>
                  <a:srgbClr val="C00000"/>
                </a:solidFill>
                <a:effectLst/>
                <a:latin typeface="+mn-lt"/>
                <a:ea typeface="Calibri" panose="020F0502020204030204" pitchFamily="34" charset="0"/>
                <a:cs typeface="Times New Roman" panose="02020603050405020304" pitchFamily="18" charset="0"/>
              </a:rPr>
              <a:t>	</a:t>
            </a:r>
            <a:r>
              <a:rPr lang="fr-FR" sz="2800" dirty="0">
                <a:effectLst/>
                <a:latin typeface="+mn-lt"/>
                <a:ea typeface="Calibri" panose="020F0502020204030204" pitchFamily="34" charset="0"/>
                <a:cs typeface="Times New Roman" panose="02020603050405020304" pitchFamily="18" charset="0"/>
              </a:rPr>
              <a:t>	</a:t>
            </a:r>
          </a:p>
          <a:p>
            <a:r>
              <a:rPr lang="fr-FR" sz="2800" dirty="0">
                <a:effectLst/>
                <a:latin typeface="+mn-lt"/>
                <a:ea typeface="Calibri" panose="020F0502020204030204" pitchFamily="34" charset="0"/>
                <a:cs typeface="Times New Roman" panose="02020603050405020304" pitchFamily="18" charset="0"/>
              </a:rPr>
              <a:t>Nous devons la défendre, la purifier, l’organiser, </a:t>
            </a:r>
          </a:p>
          <a:p>
            <a:r>
              <a:rPr lang="fr-FR" sz="2800" dirty="0">
                <a:effectLst/>
                <a:latin typeface="+mn-lt"/>
                <a:ea typeface="Calibri" panose="020F0502020204030204" pitchFamily="34" charset="0"/>
                <a:cs typeface="Times New Roman" panose="02020603050405020304" pitchFamily="18" charset="0"/>
              </a:rPr>
              <a:t>l’adapter </a:t>
            </a:r>
            <a:r>
              <a:rPr lang="fr-FR" sz="2800" dirty="0">
                <a:latin typeface="+mn-lt"/>
                <a:ea typeface="Calibri" panose="020F0502020204030204" pitchFamily="34" charset="0"/>
                <a:cs typeface="Times New Roman" panose="02020603050405020304" pitchFamily="18" charset="0"/>
              </a:rPr>
              <a:t>face aux </a:t>
            </a:r>
            <a:r>
              <a:rPr lang="fr-FR" sz="2800" dirty="0">
                <a:effectLst/>
                <a:latin typeface="+mn-lt"/>
                <a:ea typeface="Calibri" panose="020F0502020204030204" pitchFamily="34" charset="0"/>
                <a:cs typeface="Times New Roman" panose="02020603050405020304" pitchFamily="18" charset="0"/>
              </a:rPr>
              <a:t>défis de chaque époque…</a:t>
            </a:r>
            <a:endParaRPr lang="fr-FR" sz="2800" dirty="0"/>
          </a:p>
        </p:txBody>
      </p:sp>
      <p:sp>
        <p:nvSpPr>
          <p:cNvPr id="6" name="ZoneTexte 5">
            <a:extLst>
              <a:ext uri="{FF2B5EF4-FFF2-40B4-BE49-F238E27FC236}">
                <a16:creationId xmlns:a16="http://schemas.microsoft.com/office/drawing/2014/main" id="{6AC336FE-7D16-420F-98FF-DE1C3670A577}"/>
              </a:ext>
            </a:extLst>
          </p:cNvPr>
          <p:cNvSpPr txBox="1"/>
          <p:nvPr/>
        </p:nvSpPr>
        <p:spPr>
          <a:xfrm>
            <a:off x="435006" y="5086907"/>
            <a:ext cx="11185864" cy="1384995"/>
          </a:xfrm>
          <a:prstGeom prst="rect">
            <a:avLst/>
          </a:prstGeom>
          <a:noFill/>
        </p:spPr>
        <p:txBody>
          <a:bodyPr wrap="square" rtlCol="0">
            <a:spAutoFit/>
          </a:bodyPr>
          <a:lstStyle/>
          <a:p>
            <a:pPr algn="ctr"/>
            <a:r>
              <a:rPr lang="fr-FR" sz="2800" dirty="0">
                <a:effectLst/>
                <a:latin typeface="+mn-lt"/>
                <a:ea typeface="Calibri" panose="020F0502020204030204" pitchFamily="34" charset="0"/>
                <a:cs typeface="Times New Roman" panose="02020603050405020304" pitchFamily="18" charset="0"/>
              </a:rPr>
              <a:t>Mais l’institution doit se réformer sans cesse </a:t>
            </a:r>
          </a:p>
          <a:p>
            <a:pPr algn="ctr"/>
            <a:r>
              <a:rPr lang="fr-FR" sz="2800" dirty="0">
                <a:ea typeface="Calibri" panose="020F0502020204030204" pitchFamily="34" charset="0"/>
                <a:cs typeface="Times New Roman" panose="02020603050405020304" pitchFamily="18" charset="0"/>
              </a:rPr>
              <a:t>p</a:t>
            </a:r>
            <a:r>
              <a:rPr lang="fr-FR" sz="2800" dirty="0">
                <a:effectLst/>
                <a:latin typeface="+mn-lt"/>
                <a:ea typeface="Calibri" panose="020F0502020204030204" pitchFamily="34" charset="0"/>
                <a:cs typeface="Times New Roman" panose="02020603050405020304" pitchFamily="18" charset="0"/>
              </a:rPr>
              <a:t>our mieux répondre à </a:t>
            </a:r>
            <a:r>
              <a:rPr lang="fr-FR" sz="2800" dirty="0">
                <a:ea typeface="Calibri" panose="020F0502020204030204" pitchFamily="34" charset="0"/>
                <a:cs typeface="Times New Roman" panose="02020603050405020304" pitchFamily="18" charset="0"/>
              </a:rPr>
              <a:t>l</a:t>
            </a:r>
            <a:r>
              <a:rPr lang="fr-FR" sz="2800" dirty="0">
                <a:effectLst/>
                <a:latin typeface="+mn-lt"/>
                <a:ea typeface="Calibri" panose="020F0502020204030204" pitchFamily="34" charset="0"/>
                <a:cs typeface="Times New Roman" panose="02020603050405020304" pitchFamily="18" charset="0"/>
              </a:rPr>
              <a:t>a mission universelle et éternelle de l’Eglise</a:t>
            </a:r>
          </a:p>
          <a:p>
            <a:pPr algn="ctr"/>
            <a:r>
              <a:rPr lang="fr-FR" sz="2800" dirty="0">
                <a:effectLst/>
                <a:latin typeface="+mn-lt"/>
                <a:ea typeface="Calibri" panose="020F0502020204030204" pitchFamily="34" charset="0"/>
                <a:cs typeface="Times New Roman" panose="02020603050405020304" pitchFamily="18" charset="0"/>
              </a:rPr>
              <a:t>dans la fidélité à sa vocation et à la quête de sainteté de tous ses </a:t>
            </a:r>
            <a:r>
              <a:rPr lang="fr-FR" sz="2800" dirty="0">
                <a:ea typeface="Calibri" panose="020F0502020204030204" pitchFamily="34" charset="0"/>
                <a:cs typeface="Times New Roman" panose="02020603050405020304" pitchFamily="18" charset="0"/>
              </a:rPr>
              <a:t>me</a:t>
            </a:r>
            <a:r>
              <a:rPr lang="fr-FR" sz="2800" dirty="0">
                <a:effectLst/>
                <a:latin typeface="+mn-lt"/>
                <a:ea typeface="Calibri" panose="020F0502020204030204" pitchFamily="34" charset="0"/>
                <a:cs typeface="Times New Roman" panose="02020603050405020304" pitchFamily="18" charset="0"/>
              </a:rPr>
              <a:t>mbres.</a:t>
            </a:r>
            <a:endParaRPr lang="fr-FR" sz="2800" dirty="0"/>
          </a:p>
        </p:txBody>
      </p:sp>
    </p:spTree>
    <p:extLst>
      <p:ext uri="{BB962C8B-B14F-4D97-AF65-F5344CB8AC3E}">
        <p14:creationId xmlns:p14="http://schemas.microsoft.com/office/powerpoint/2010/main" val="44032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5C2873-B895-44B0-923A-2D6D7DBACC15}"/>
              </a:ext>
            </a:extLst>
          </p:cNvPr>
          <p:cNvSpPr>
            <a:spLocks noGrp="1"/>
          </p:cNvSpPr>
          <p:nvPr>
            <p:ph type="ctrTitle"/>
          </p:nvPr>
        </p:nvSpPr>
        <p:spPr>
          <a:xfrm>
            <a:off x="0" y="107131"/>
            <a:ext cx="12192000" cy="638593"/>
          </a:xfrm>
        </p:spPr>
        <p:txBody>
          <a:bodyPr anchor="ctr">
            <a:normAutofit/>
          </a:bodyPr>
          <a:lstStyle/>
          <a:p>
            <a:r>
              <a:rPr lang="fr-FR" sz="3200" dirty="0">
                <a:solidFill>
                  <a:srgbClr val="C00000"/>
                </a:solidFill>
                <a:latin typeface="Arial" panose="020B0604020202020204" pitchFamily="34" charset="0"/>
                <a:cs typeface="Arial" panose="020B0604020202020204" pitchFamily="34" charset="0"/>
              </a:rPr>
              <a:t>XVI</a:t>
            </a:r>
            <a:r>
              <a:rPr lang="fr-FR" sz="3200" baseline="30000" dirty="0">
                <a:solidFill>
                  <a:srgbClr val="C00000"/>
                </a:solidFill>
                <a:latin typeface="Arial" panose="020B0604020202020204" pitchFamily="34" charset="0"/>
                <a:cs typeface="Arial" panose="020B0604020202020204" pitchFamily="34" charset="0"/>
              </a:rPr>
              <a:t>e </a:t>
            </a:r>
            <a:r>
              <a:rPr lang="fr-FR" sz="3200" dirty="0">
                <a:solidFill>
                  <a:srgbClr val="C00000"/>
                </a:solidFill>
                <a:latin typeface="Arial" panose="020B0604020202020204" pitchFamily="34" charset="0"/>
                <a:cs typeface="Arial" panose="020B0604020202020204" pitchFamily="34" charset="0"/>
              </a:rPr>
              <a:t>Synode des Evêques sur la Synodalité</a:t>
            </a:r>
            <a:endParaRPr lang="fr-FR" sz="4000" b="1" dirty="0">
              <a:solidFill>
                <a:srgbClr val="C00000"/>
              </a:solidFill>
            </a:endParaRPr>
          </a:p>
        </p:txBody>
      </p:sp>
      <p:sp>
        <p:nvSpPr>
          <p:cNvPr id="3" name="ZoneTexte 2">
            <a:extLst>
              <a:ext uri="{FF2B5EF4-FFF2-40B4-BE49-F238E27FC236}">
                <a16:creationId xmlns:a16="http://schemas.microsoft.com/office/drawing/2014/main" id="{5DA8F4C5-D825-438B-9E8A-C23EE7C887B4}"/>
              </a:ext>
            </a:extLst>
          </p:cNvPr>
          <p:cNvSpPr txBox="1"/>
          <p:nvPr/>
        </p:nvSpPr>
        <p:spPr>
          <a:xfrm>
            <a:off x="150921" y="1322773"/>
            <a:ext cx="11407806" cy="769441"/>
          </a:xfrm>
          <a:prstGeom prst="rect">
            <a:avLst/>
          </a:prstGeom>
          <a:noFill/>
        </p:spPr>
        <p:txBody>
          <a:bodyPr wrap="square" rtlCol="0">
            <a:spAutoFit/>
          </a:bodyPr>
          <a:lstStyle/>
          <a:p>
            <a:r>
              <a:rPr lang="fr-FR" sz="2200" dirty="0">
                <a:solidFill>
                  <a:srgbClr val="C00000"/>
                </a:solidFill>
                <a:latin typeface="Calibri" panose="020F0502020204030204" pitchFamily="34" charset="0"/>
                <a:ea typeface="Calibri" panose="020F0502020204030204" pitchFamily="34" charset="0"/>
                <a:cs typeface="Times New Roman" panose="02020603050405020304" pitchFamily="18" charset="0"/>
              </a:rPr>
              <a:t>S</a:t>
            </a:r>
            <a:r>
              <a:rPr lang="fr-FR"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ynode</a:t>
            </a:r>
            <a:r>
              <a:rPr lang="fr-FR" sz="2200" dirty="0">
                <a:effectLst/>
                <a:latin typeface="Calibri" panose="020F0502020204030204" pitchFamily="34" charset="0"/>
                <a:ea typeface="Calibri" panose="020F0502020204030204" pitchFamily="34" charset="0"/>
                <a:cs typeface="Times New Roman" panose="02020603050405020304" pitchFamily="18" charset="0"/>
              </a:rPr>
              <a:t> : cheminer ensemble selon le grec </a:t>
            </a:r>
            <a:r>
              <a:rPr lang="fr-FR" sz="2200" i="1" dirty="0">
                <a:effectLst/>
                <a:latin typeface="Calibri" panose="020F0502020204030204" pitchFamily="34" charset="0"/>
                <a:ea typeface="Calibri" panose="020F0502020204030204" pitchFamily="34" charset="0"/>
                <a:cs typeface="Times New Roman" panose="02020603050405020304" pitchFamily="18" charset="0"/>
              </a:rPr>
              <a:t>odos</a:t>
            </a:r>
            <a:r>
              <a:rPr lang="fr-FR" sz="2200" dirty="0">
                <a:effectLst/>
                <a:latin typeface="Calibri" panose="020F0502020204030204" pitchFamily="34" charset="0"/>
                <a:ea typeface="Calibri" panose="020F0502020204030204" pitchFamily="34" charset="0"/>
                <a:cs typeface="Times New Roman" panose="02020603050405020304" pitchFamily="18" charset="0"/>
              </a:rPr>
              <a:t> « chemin »</a:t>
            </a:r>
            <a:r>
              <a:rPr lang="fr-FR" sz="2200" i="1" dirty="0">
                <a:effectLst/>
                <a:latin typeface="Calibri" panose="020F0502020204030204" pitchFamily="34" charset="0"/>
                <a:ea typeface="Calibri" panose="020F0502020204030204" pitchFamily="34" charset="0"/>
                <a:cs typeface="Times New Roman" panose="02020603050405020304" pitchFamily="18" charset="0"/>
              </a:rPr>
              <a:t> et syn « </a:t>
            </a:r>
            <a:r>
              <a:rPr lang="fr-FR" sz="2200" dirty="0">
                <a:effectLst/>
                <a:latin typeface="Calibri" panose="020F0502020204030204" pitchFamily="34" charset="0"/>
                <a:ea typeface="Calibri" panose="020F0502020204030204" pitchFamily="34" charset="0"/>
                <a:cs typeface="Times New Roman" panose="02020603050405020304" pitchFamily="18" charset="0"/>
              </a:rPr>
              <a:t>avec »</a:t>
            </a:r>
          </a:p>
          <a:p>
            <a:r>
              <a:rPr lang="fr-FR" sz="2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Synodalité</a:t>
            </a:r>
            <a:r>
              <a:rPr lang="fr-FR" sz="2200" dirty="0">
                <a:effectLst/>
                <a:latin typeface="Calibri" panose="020F0502020204030204" pitchFamily="34" charset="0"/>
                <a:ea typeface="Calibri" panose="020F0502020204030204" pitchFamily="34" charset="0"/>
                <a:cs typeface="Times New Roman" panose="02020603050405020304" pitchFamily="18" charset="0"/>
              </a:rPr>
              <a:t> </a:t>
            </a:r>
            <a:r>
              <a:rPr lang="fr-FR" sz="2200" dirty="0">
                <a:latin typeface="Calibri" panose="020F0502020204030204" pitchFamily="34" charset="0"/>
                <a:ea typeface="Calibri" panose="020F0502020204030204" pitchFamily="34" charset="0"/>
                <a:cs typeface="Times New Roman" panose="02020603050405020304" pitchFamily="18" charset="0"/>
              </a:rPr>
              <a:t>: </a:t>
            </a:r>
            <a:r>
              <a:rPr lang="fr-FR" sz="2200" dirty="0">
                <a:effectLst/>
                <a:latin typeface="Calibri" panose="020F0502020204030204" pitchFamily="34" charset="0"/>
                <a:ea typeface="Calibri" panose="020F0502020204030204" pitchFamily="34" charset="0"/>
                <a:cs typeface="Times New Roman" panose="02020603050405020304" pitchFamily="18" charset="0"/>
              </a:rPr>
              <a:t>participation de tous à la vie et la mission de l’Église clercs, laïcs, personnes consacrées</a:t>
            </a:r>
            <a:endParaRPr lang="fr-FR" sz="2200" dirty="0"/>
          </a:p>
        </p:txBody>
      </p:sp>
      <p:sp>
        <p:nvSpPr>
          <p:cNvPr id="5" name="ZoneTexte 4">
            <a:extLst>
              <a:ext uri="{FF2B5EF4-FFF2-40B4-BE49-F238E27FC236}">
                <a16:creationId xmlns:a16="http://schemas.microsoft.com/office/drawing/2014/main" id="{BFB3A161-215C-479F-8C2A-FB991B512DDE}"/>
              </a:ext>
            </a:extLst>
          </p:cNvPr>
          <p:cNvSpPr txBox="1"/>
          <p:nvPr/>
        </p:nvSpPr>
        <p:spPr>
          <a:xfrm>
            <a:off x="414670" y="2290336"/>
            <a:ext cx="11313042" cy="2207527"/>
          </a:xfrm>
          <a:prstGeom prst="rect">
            <a:avLst/>
          </a:prstGeom>
          <a:solidFill>
            <a:schemeClr val="bg1"/>
          </a:solidFill>
          <a:ln w="19050">
            <a:solidFill>
              <a:schemeClr val="accent1">
                <a:lumMod val="75000"/>
              </a:schemeClr>
            </a:solidFill>
          </a:ln>
        </p:spPr>
        <p:txBody>
          <a:bodyPr wrap="square" rtlCol="0">
            <a:spAutoFit/>
          </a:bodyPr>
          <a:lstStyle/>
          <a:p>
            <a:pPr algn="ctr">
              <a:lnSpc>
                <a:spcPct val="107000"/>
              </a:lnSpc>
              <a:spcAft>
                <a:spcPts val="300"/>
              </a:spcAft>
            </a:pP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Le « Synode des Evêques » ou « Synode romain »</a:t>
            </a:r>
            <a:r>
              <a:rPr lang="fr-FR" sz="20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 </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c’est quoi ?</a:t>
            </a:r>
          </a:p>
          <a:p>
            <a:pPr algn="just">
              <a:lnSpc>
                <a:spcPct val="107000"/>
              </a:lnSpc>
              <a:spcAft>
                <a:spcPts val="300"/>
              </a:spcAft>
            </a:pPr>
            <a:r>
              <a:rPr lang="fr-FR"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C</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oncile </a:t>
            </a:r>
            <a:r>
              <a:rPr lang="fr-FR" sz="2000" dirty="0">
                <a:effectLst/>
                <a:latin typeface="Calibri" panose="020F0502020204030204" pitchFamily="34" charset="0"/>
                <a:ea typeface="Calibri" panose="020F0502020204030204" pitchFamily="34" charset="0"/>
                <a:cs typeface="Times New Roman" panose="02020603050405020304" pitchFamily="18" charset="0"/>
              </a:rPr>
              <a:t>(assemblée générale extraordinaire de tous les évêques comme Vatican II)</a:t>
            </a:r>
          </a:p>
          <a:p>
            <a:pPr algn="just">
              <a:lnSpc>
                <a:spcPct val="107000"/>
              </a:lnSpc>
              <a:spcAft>
                <a:spcPts val="300"/>
              </a:spcAft>
            </a:pPr>
            <a:r>
              <a:rPr lang="fr-FR"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Synodes diocésain </a:t>
            </a:r>
            <a:r>
              <a:rPr lang="fr-FR" sz="2000" dirty="0">
                <a:effectLst/>
                <a:latin typeface="Calibri" panose="020F0502020204030204" pitchFamily="34" charset="0"/>
                <a:ea typeface="Calibri" panose="020F0502020204030204" pitchFamily="34" charset="0"/>
                <a:cs typeface="Times New Roman" panose="02020603050405020304" pitchFamily="18" charset="0"/>
              </a:rPr>
              <a:t>(convoqués par un évêque pour son diocèse)</a:t>
            </a:r>
          </a:p>
          <a:p>
            <a:pPr algn="just">
              <a:lnSpc>
                <a:spcPct val="107000"/>
              </a:lnSpc>
              <a:spcAft>
                <a:spcPts val="300"/>
              </a:spcAft>
            </a:pPr>
            <a:r>
              <a:rPr lang="fr-FR" sz="2000" dirty="0">
                <a:latin typeface="Calibri" panose="020F0502020204030204" pitchFamily="34" charset="0"/>
                <a:ea typeface="Calibri" panose="020F0502020204030204" pitchFamily="34" charset="0"/>
                <a:cs typeface="Times New Roman" panose="02020603050405020304" pitchFamily="18" charset="0"/>
              </a:rPr>
              <a:t>Assemblée partielle des évêques, créée lors de </a:t>
            </a:r>
            <a:r>
              <a:rPr lang="fr-FR" sz="2000" dirty="0">
                <a:effectLst/>
                <a:latin typeface="Calibri" panose="020F0502020204030204" pitchFamily="34" charset="0"/>
                <a:ea typeface="Calibri" panose="020F0502020204030204" pitchFamily="34" charset="0"/>
                <a:cs typeface="Times New Roman" panose="02020603050405020304" pitchFamily="18" charset="0"/>
              </a:rPr>
              <a:t>Vatican II pour poursuivre la réflexion commune de manière plus souple et ciblée. </a:t>
            </a:r>
          </a:p>
          <a:p>
            <a:pPr algn="just">
              <a:lnSpc>
                <a:spcPct val="107000"/>
              </a:lnSpc>
              <a:spcAft>
                <a:spcPts val="30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Il se r</a:t>
            </a:r>
            <a:r>
              <a:rPr lang="fr-FR" sz="2000" dirty="0">
                <a:latin typeface="Calibri" panose="020F0502020204030204" pitchFamily="34" charset="0"/>
                <a:ea typeface="Calibri" panose="020F0502020204030204" pitchFamily="34" charset="0"/>
                <a:cs typeface="Times New Roman" panose="02020603050405020304" pitchFamily="18" charset="0"/>
              </a:rPr>
              <a:t>éunit</a:t>
            </a:r>
            <a:r>
              <a:rPr lang="fr-FR" sz="2000" dirty="0">
                <a:effectLst/>
                <a:latin typeface="Calibri" panose="020F0502020204030204" pitchFamily="34" charset="0"/>
                <a:ea typeface="Calibri" panose="020F0502020204030204" pitchFamily="34" charset="0"/>
                <a:cs typeface="Times New Roman" panose="02020603050405020304" pitchFamily="18" charset="0"/>
              </a:rPr>
              <a:t> tous les 3 ans, sur des questions diverses : Famille, Évangélisation, Eucharistie, Amazonie, etc. </a:t>
            </a:r>
          </a:p>
        </p:txBody>
      </p:sp>
      <p:sp>
        <p:nvSpPr>
          <p:cNvPr id="6" name="ZoneTexte 5">
            <a:extLst>
              <a:ext uri="{FF2B5EF4-FFF2-40B4-BE49-F238E27FC236}">
                <a16:creationId xmlns:a16="http://schemas.microsoft.com/office/drawing/2014/main" id="{6068A5FF-3662-4810-9D45-87D5D867B7CA}"/>
              </a:ext>
            </a:extLst>
          </p:cNvPr>
          <p:cNvSpPr txBox="1"/>
          <p:nvPr/>
        </p:nvSpPr>
        <p:spPr>
          <a:xfrm>
            <a:off x="1740023" y="701336"/>
            <a:ext cx="8806649" cy="461665"/>
          </a:xfrm>
          <a:prstGeom prst="rect">
            <a:avLst/>
          </a:prstGeom>
          <a:noFill/>
        </p:spPr>
        <p:txBody>
          <a:bodyPr wrap="square" rtlCol="0">
            <a:spAutoFit/>
          </a:bodyPr>
          <a:lstStyle/>
          <a:p>
            <a:pPr algn="ctr"/>
            <a:r>
              <a:rPr lang="fr-FR" sz="2400" i="1" dirty="0">
                <a:effectLst/>
                <a:latin typeface="Calibri" panose="020F0502020204030204" pitchFamily="34" charset="0"/>
                <a:ea typeface="Calibri" panose="020F0502020204030204" pitchFamily="34" charset="0"/>
                <a:cs typeface="Times New Roman" panose="02020603050405020304" pitchFamily="18" charset="0"/>
              </a:rPr>
              <a:t>« Pour une Église synodale : communion, participation et mission »</a:t>
            </a:r>
            <a:endParaRPr lang="fr-FR" sz="2400" i="1" dirty="0"/>
          </a:p>
        </p:txBody>
      </p:sp>
      <p:sp>
        <p:nvSpPr>
          <p:cNvPr id="7" name="ZoneTexte 6">
            <a:extLst>
              <a:ext uri="{FF2B5EF4-FFF2-40B4-BE49-F238E27FC236}">
                <a16:creationId xmlns:a16="http://schemas.microsoft.com/office/drawing/2014/main" id="{FAA3B6FE-4E9C-4D35-BA41-7EEEAEFB804D}"/>
              </a:ext>
            </a:extLst>
          </p:cNvPr>
          <p:cNvSpPr txBox="1"/>
          <p:nvPr/>
        </p:nvSpPr>
        <p:spPr>
          <a:xfrm>
            <a:off x="861239" y="4546193"/>
            <a:ext cx="11139618" cy="1878206"/>
          </a:xfrm>
          <a:prstGeom prst="rect">
            <a:avLst/>
          </a:prstGeom>
          <a:noFill/>
        </p:spPr>
        <p:txBody>
          <a:bodyPr wrap="square" rtlCol="0">
            <a:spAutoFit/>
          </a:bodyPr>
          <a:lstStyle/>
          <a:p>
            <a:pPr algn="ctr">
              <a:lnSpc>
                <a:spcPct val="107000"/>
              </a:lnSpc>
              <a:spcAft>
                <a:spcPts val="300"/>
              </a:spcAft>
            </a:pPr>
            <a:r>
              <a:rPr lang="fr-FR" sz="2000" dirty="0">
                <a:solidFill>
                  <a:srgbClr val="C00000"/>
                </a:solidFill>
                <a:latin typeface="Calibri" panose="020F0502020204030204" pitchFamily="34" charset="0"/>
                <a:ea typeface="Calibri" panose="020F0502020204030204" pitchFamily="34" charset="0"/>
                <a:cs typeface="Times New Roman" panose="02020603050405020304" pitchFamily="18" charset="0"/>
              </a:rPr>
              <a:t>Comment ça fonctionne ?</a:t>
            </a:r>
          </a:p>
          <a:p>
            <a:pPr marL="285750" indent="-285750" algn="just">
              <a:lnSpc>
                <a:spcPct val="107000"/>
              </a:lnSpc>
              <a:spcAft>
                <a:spcPts val="300"/>
              </a:spcAft>
              <a:buFontTx/>
              <a:buChar char="-"/>
            </a:pPr>
            <a:r>
              <a:rPr lang="fr-FR" sz="2000" dirty="0">
                <a:latin typeface="Calibri" panose="020F0502020204030204" pitchFamily="34" charset="0"/>
                <a:ea typeface="Calibri" panose="020F0502020204030204" pitchFamily="34" charset="0"/>
                <a:cs typeface="Times New Roman" panose="02020603050405020304" pitchFamily="18" charset="0"/>
              </a:rPr>
              <a:t>C</a:t>
            </a:r>
            <a:r>
              <a:rPr lang="fr-FR" sz="2000" dirty="0">
                <a:latin typeface="Calibri" panose="020F0502020204030204" pitchFamily="34" charset="0"/>
                <a:cs typeface="Times New Roman" panose="02020603050405020304" pitchFamily="18" charset="0"/>
              </a:rPr>
              <a:t>onsultation</a:t>
            </a:r>
            <a:r>
              <a:rPr lang="fr-FR"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2000" dirty="0">
                <a:latin typeface="Calibri" panose="020F0502020204030204" pitchFamily="34" charset="0"/>
                <a:ea typeface="Calibri" panose="020F0502020204030204" pitchFamily="34" charset="0"/>
                <a:cs typeface="Times New Roman" panose="02020603050405020304" pitchFamily="18" charset="0"/>
              </a:rPr>
              <a:t>préalable </a:t>
            </a:r>
            <a:r>
              <a:rPr lang="fr-FR" sz="2000" dirty="0">
                <a:effectLst/>
                <a:latin typeface="Calibri" panose="020F0502020204030204" pitchFamily="34" charset="0"/>
                <a:ea typeface="Calibri" panose="020F0502020204030204" pitchFamily="34" charset="0"/>
                <a:cs typeface="Times New Roman" panose="02020603050405020304" pitchFamily="18" charset="0"/>
              </a:rPr>
              <a:t>du peuple chrétien pour préparer des « instruments de travail » en 2 phases</a:t>
            </a:r>
          </a:p>
          <a:p>
            <a:pPr marL="285750" indent="-285750" algn="just">
              <a:lnSpc>
                <a:spcPct val="107000"/>
              </a:lnSpc>
              <a:spcAft>
                <a:spcPts val="300"/>
              </a:spcAft>
              <a:buFontTx/>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Résultats discutés et approfondis dans l’assemblée des évêques </a:t>
            </a:r>
          </a:p>
          <a:p>
            <a:pPr marL="285750" indent="-285750" algn="just">
              <a:lnSpc>
                <a:spcPct val="107000"/>
              </a:lnSpc>
              <a:spcAft>
                <a:spcPts val="300"/>
              </a:spcAft>
              <a:buFontTx/>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Publicatio</a:t>
            </a:r>
            <a:r>
              <a:rPr lang="fr-FR" sz="2000" dirty="0">
                <a:latin typeface="Calibri" panose="020F0502020204030204" pitchFamily="34" charset="0"/>
                <a:ea typeface="Calibri" panose="020F0502020204030204" pitchFamily="34" charset="0"/>
                <a:cs typeface="Times New Roman" panose="02020603050405020304" pitchFamily="18" charset="0"/>
              </a:rPr>
              <a:t>n d’</a:t>
            </a:r>
            <a:r>
              <a:rPr lang="fr-FR" sz="2000" dirty="0">
                <a:effectLst/>
                <a:latin typeface="Calibri" panose="020F0502020204030204" pitchFamily="34" charset="0"/>
                <a:ea typeface="Calibri" panose="020F0502020204030204" pitchFamily="34" charset="0"/>
                <a:cs typeface="Times New Roman" panose="02020603050405020304" pitchFamily="18" charset="0"/>
              </a:rPr>
              <a:t>un « document final » avec des propositions. </a:t>
            </a:r>
          </a:p>
          <a:p>
            <a:pPr marL="285750" indent="-285750" algn="just">
              <a:lnSpc>
                <a:spcPct val="107000"/>
              </a:lnSpc>
              <a:spcAft>
                <a:spcPts val="300"/>
              </a:spcAft>
              <a:buFontTx/>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Puis le pape publie une « exhortation post-synodale » où il donne sa conclusion magistérielle.</a:t>
            </a:r>
          </a:p>
        </p:txBody>
      </p:sp>
    </p:spTree>
    <p:extLst>
      <p:ext uri="{BB962C8B-B14F-4D97-AF65-F5344CB8AC3E}">
        <p14:creationId xmlns:p14="http://schemas.microsoft.com/office/powerpoint/2010/main" val="90885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5C2873-B895-44B0-923A-2D6D7DBACC15}"/>
              </a:ext>
            </a:extLst>
          </p:cNvPr>
          <p:cNvSpPr>
            <a:spLocks noGrp="1"/>
          </p:cNvSpPr>
          <p:nvPr>
            <p:ph type="ctrTitle"/>
          </p:nvPr>
        </p:nvSpPr>
        <p:spPr>
          <a:xfrm>
            <a:off x="346229" y="3382392"/>
            <a:ext cx="11505460" cy="2433080"/>
          </a:xfrm>
        </p:spPr>
        <p:txBody>
          <a:bodyPr anchor="ctr">
            <a:normAutofit/>
          </a:bodyPr>
          <a:lstStyle/>
          <a:p>
            <a:pPr lvl="0" algn="l">
              <a:lnSpc>
                <a:spcPct val="107000"/>
              </a:lnSpc>
            </a:pPr>
            <a:r>
              <a:rPr lang="fr-FR" sz="2800" dirty="0">
                <a:solidFill>
                  <a:srgbClr val="C00000"/>
                </a:solidFill>
                <a:latin typeface="+mn-lt"/>
                <a:cs typeface="Arial" panose="020B0604020202020204" pitchFamily="34" charset="0"/>
              </a:rPr>
              <a:t>Quelques pistes de réflexions, historiques, bibliques et théologiques…</a:t>
            </a:r>
            <a:br>
              <a:rPr lang="fr-FR" sz="2800" dirty="0">
                <a:solidFill>
                  <a:srgbClr val="FF0000"/>
                </a:solidFill>
                <a:latin typeface="+mn-lt"/>
                <a:cs typeface="Arial" panose="020B0604020202020204" pitchFamily="34" charset="0"/>
              </a:rPr>
            </a:br>
            <a:br>
              <a:rPr lang="fr-FR" sz="2800" dirty="0">
                <a:latin typeface="+mn-lt"/>
                <a:cs typeface="Arial" panose="020B0604020202020204" pitchFamily="34" charset="0"/>
              </a:rPr>
            </a:br>
            <a:r>
              <a:rPr lang="fr-FR" sz="2800" dirty="0">
                <a:latin typeface="+mn-lt"/>
                <a:cs typeface="Arial" panose="020B0604020202020204" pitchFamily="34" charset="0"/>
              </a:rPr>
              <a:t>- Leçons des </a:t>
            </a:r>
            <a:r>
              <a:rPr lang="fr-FR" sz="2800" dirty="0">
                <a:effectLst/>
                <a:latin typeface="+mn-lt"/>
                <a:ea typeface="Calibri" panose="020F0502020204030204" pitchFamily="34" charset="0"/>
                <a:cs typeface="Times New Roman" panose="02020603050405020304" pitchFamily="18" charset="0"/>
              </a:rPr>
              <a:t>crises et réformes récurrentes de l’Église </a:t>
            </a:r>
            <a:br>
              <a:rPr lang="fr-FR" sz="2800" dirty="0">
                <a:effectLst/>
                <a:latin typeface="+mn-lt"/>
                <a:ea typeface="Calibri" panose="020F0502020204030204" pitchFamily="34" charset="0"/>
                <a:cs typeface="Times New Roman" panose="02020603050405020304" pitchFamily="18" charset="0"/>
              </a:rPr>
            </a:br>
            <a:r>
              <a:rPr lang="fr-FR" sz="2800" dirty="0">
                <a:effectLst/>
                <a:latin typeface="+mn-lt"/>
                <a:ea typeface="Calibri" panose="020F0502020204030204" pitchFamily="34" charset="0"/>
                <a:cs typeface="Times New Roman" panose="02020603050405020304" pitchFamily="18" charset="0"/>
              </a:rPr>
              <a:t>- Quelle image </a:t>
            </a:r>
            <a:r>
              <a:rPr lang="fr-FR" sz="2800" i="1" dirty="0">
                <a:effectLst/>
                <a:latin typeface="+mn-lt"/>
                <a:ea typeface="Calibri" panose="020F0502020204030204" pitchFamily="34" charset="0"/>
                <a:cs typeface="Times New Roman" panose="02020603050405020304" pitchFamily="18" charset="0"/>
              </a:rPr>
              <a:t>Les Actes des Apôtres </a:t>
            </a:r>
            <a:r>
              <a:rPr lang="fr-FR" sz="2800" dirty="0">
                <a:effectLst/>
                <a:latin typeface="+mn-lt"/>
                <a:ea typeface="Calibri" panose="020F0502020204030204" pitchFamily="34" charset="0"/>
                <a:cs typeface="Times New Roman" panose="02020603050405020304" pitchFamily="18" charset="0"/>
              </a:rPr>
              <a:t>donnent-ils de la vie de l’Église ?</a:t>
            </a:r>
            <a:br>
              <a:rPr lang="fr-FR" sz="2800" dirty="0">
                <a:effectLst/>
                <a:latin typeface="+mn-lt"/>
                <a:ea typeface="Calibri" panose="020F0502020204030204" pitchFamily="34" charset="0"/>
                <a:cs typeface="Times New Roman" panose="02020603050405020304" pitchFamily="18" charset="0"/>
              </a:rPr>
            </a:br>
            <a:r>
              <a:rPr lang="fr-FR" sz="2800" dirty="0">
                <a:effectLst/>
                <a:latin typeface="+mn-lt"/>
                <a:ea typeface="Calibri" panose="020F0502020204030204" pitchFamily="34" charset="0"/>
                <a:cs typeface="Times New Roman" panose="02020603050405020304" pitchFamily="18" charset="0"/>
              </a:rPr>
              <a:t>- Que nous enseigne Vatican II sur la nature et la mission l’Église ?</a:t>
            </a:r>
            <a:endParaRPr lang="fr-FR" sz="2800" b="1" dirty="0">
              <a:solidFill>
                <a:srgbClr val="C00000"/>
              </a:solidFill>
              <a:latin typeface="+mn-lt"/>
            </a:endParaRPr>
          </a:p>
        </p:txBody>
      </p:sp>
      <p:sp>
        <p:nvSpPr>
          <p:cNvPr id="3" name="ZoneTexte 2">
            <a:extLst>
              <a:ext uri="{FF2B5EF4-FFF2-40B4-BE49-F238E27FC236}">
                <a16:creationId xmlns:a16="http://schemas.microsoft.com/office/drawing/2014/main" id="{345427ED-A920-41D7-9B47-DBCDA64F2F60}"/>
              </a:ext>
            </a:extLst>
          </p:cNvPr>
          <p:cNvSpPr txBox="1"/>
          <p:nvPr/>
        </p:nvSpPr>
        <p:spPr>
          <a:xfrm>
            <a:off x="816745" y="1127464"/>
            <a:ext cx="11194743" cy="1384995"/>
          </a:xfrm>
          <a:prstGeom prst="rect">
            <a:avLst/>
          </a:prstGeom>
          <a:noFill/>
        </p:spPr>
        <p:txBody>
          <a:bodyPr wrap="square" rtlCol="0">
            <a:spAutoFit/>
          </a:bodyPr>
          <a:lstStyle/>
          <a:p>
            <a:r>
              <a:rPr lang="fr-FR" sz="2800" dirty="0">
                <a:solidFill>
                  <a:srgbClr val="C00000"/>
                </a:solidFill>
                <a:latin typeface="Arial" panose="020B0604020202020204" pitchFamily="34" charset="0"/>
                <a:cs typeface="Arial" panose="020B0604020202020204" pitchFamily="34" charset="0"/>
              </a:rPr>
              <a:t>Tout essai de réforme suscite deux écueils : </a:t>
            </a:r>
            <a:br>
              <a:rPr lang="fr-FR" sz="2800" dirty="0">
                <a:latin typeface="Arial" panose="020B0604020202020204" pitchFamily="34" charset="0"/>
                <a:cs typeface="Arial" panose="020B0604020202020204" pitchFamily="34" charset="0"/>
              </a:rPr>
            </a:br>
            <a:r>
              <a:rPr lang="fr-FR" sz="2800" dirty="0">
                <a:latin typeface="Arial" panose="020B0604020202020204" pitchFamily="34" charset="0"/>
                <a:cs typeface="Arial" panose="020B0604020202020204" pitchFamily="34" charset="0"/>
              </a:rPr>
              <a:t>	- tout bouleverser au risque de dénaturer le sens de l’Eglise</a:t>
            </a:r>
            <a:br>
              <a:rPr lang="fr-FR" sz="2800" dirty="0">
                <a:latin typeface="Arial" panose="020B0604020202020204" pitchFamily="34" charset="0"/>
                <a:cs typeface="Arial" panose="020B0604020202020204" pitchFamily="34" charset="0"/>
              </a:rPr>
            </a:br>
            <a:r>
              <a:rPr lang="fr-FR" sz="2800" dirty="0">
                <a:latin typeface="Arial" panose="020B0604020202020204" pitchFamily="34" charset="0"/>
                <a:cs typeface="Arial" panose="020B0604020202020204" pitchFamily="34" charset="0"/>
              </a:rPr>
              <a:t>	- ne rien faire en sclérosant la vie et la mission de l’Eglise</a:t>
            </a:r>
            <a:endParaRPr lang="fr-FR" sz="2800" dirty="0"/>
          </a:p>
        </p:txBody>
      </p:sp>
    </p:spTree>
    <p:extLst>
      <p:ext uri="{BB962C8B-B14F-4D97-AF65-F5344CB8AC3E}">
        <p14:creationId xmlns:p14="http://schemas.microsoft.com/office/powerpoint/2010/main" val="502928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45427ED-A920-41D7-9B47-DBCDA64F2F60}"/>
              </a:ext>
            </a:extLst>
          </p:cNvPr>
          <p:cNvSpPr txBox="1"/>
          <p:nvPr/>
        </p:nvSpPr>
        <p:spPr>
          <a:xfrm>
            <a:off x="506026" y="328474"/>
            <a:ext cx="11194743" cy="1815882"/>
          </a:xfrm>
          <a:prstGeom prst="rect">
            <a:avLst/>
          </a:prstGeom>
          <a:noFill/>
        </p:spPr>
        <p:txBody>
          <a:bodyPr wrap="square" rtlCol="0">
            <a:spAutoFit/>
          </a:bodyPr>
          <a:lstStyle/>
          <a:p>
            <a:pPr marL="571500" indent="-571500">
              <a:buAutoNum type="romanUcPeriod"/>
            </a:pPr>
            <a:r>
              <a:rPr lang="fr-FR" sz="2800" b="1" dirty="0">
                <a:effectLst/>
                <a:latin typeface="Arial" panose="020B0604020202020204" pitchFamily="34" charset="0"/>
                <a:ea typeface="Times New Roman" panose="02020603050405020304" pitchFamily="18" charset="0"/>
                <a:cs typeface="Times New Roman" panose="02020603050405020304" pitchFamily="18" charset="0"/>
              </a:rPr>
              <a:t>Perspective historique : </a:t>
            </a:r>
          </a:p>
          <a:p>
            <a:r>
              <a:rPr lang="fr-FR" sz="2800" b="1" dirty="0">
                <a:latin typeface="Arial" panose="020B0604020202020204" pitchFamily="34" charset="0"/>
                <a:ea typeface="Times New Roman" panose="02020603050405020304" pitchFamily="18" charset="0"/>
                <a:cs typeface="Times New Roman" panose="02020603050405020304" pitchFamily="18" charset="0"/>
              </a:rPr>
              <a:t>L</a:t>
            </a:r>
            <a:r>
              <a:rPr lang="fr-FR" sz="2800" b="1" dirty="0">
                <a:effectLst/>
                <a:latin typeface="Arial" panose="020B0604020202020204" pitchFamily="34" charset="0"/>
                <a:ea typeface="Times New Roman" panose="02020603050405020304" pitchFamily="18" charset="0"/>
                <a:cs typeface="Times New Roman" panose="02020603050405020304" pitchFamily="18" charset="0"/>
              </a:rPr>
              <a:t>’Église, ses crises et ses réformes successives</a:t>
            </a:r>
          </a:p>
          <a:p>
            <a:r>
              <a:rPr lang="fr-FR" sz="2800" dirty="0">
                <a:solidFill>
                  <a:srgbClr val="FF0000"/>
                </a:solidFill>
                <a:effectLst/>
                <a:latin typeface="Calibri" panose="020F0502020204030204" pitchFamily="34" charset="0"/>
                <a:ea typeface="Calibri" panose="020F0502020204030204" pitchFamily="34" charset="0"/>
              </a:rPr>
              <a:t>			</a:t>
            </a:r>
          </a:p>
          <a:p>
            <a:r>
              <a:rPr lang="fr-FR" sz="2800" dirty="0">
                <a:solidFill>
                  <a:srgbClr val="FF0000"/>
                </a:solidFill>
                <a:latin typeface="Calibri" panose="020F0502020204030204" pitchFamily="34" charset="0"/>
                <a:ea typeface="Calibri" panose="020F0502020204030204" pitchFamily="34" charset="0"/>
              </a:rPr>
              <a:t>			</a:t>
            </a:r>
            <a:r>
              <a:rPr lang="fr-FR" sz="2800" dirty="0">
                <a:solidFill>
                  <a:srgbClr val="C00000"/>
                </a:solidFill>
                <a:effectLst/>
                <a:latin typeface="Calibri" panose="020F0502020204030204" pitchFamily="34" charset="0"/>
                <a:ea typeface="Calibri" panose="020F0502020204030204" pitchFamily="34" charset="0"/>
              </a:rPr>
              <a:t>L’Église à une histoire mouvementée…</a:t>
            </a:r>
          </a:p>
        </p:txBody>
      </p:sp>
      <p:sp>
        <p:nvSpPr>
          <p:cNvPr id="6" name="ZoneTexte 5">
            <a:extLst>
              <a:ext uri="{FF2B5EF4-FFF2-40B4-BE49-F238E27FC236}">
                <a16:creationId xmlns:a16="http://schemas.microsoft.com/office/drawing/2014/main" id="{41C62B2B-71ED-4BC8-B1C2-5E64283B9750}"/>
              </a:ext>
            </a:extLst>
          </p:cNvPr>
          <p:cNvSpPr txBox="1"/>
          <p:nvPr/>
        </p:nvSpPr>
        <p:spPr>
          <a:xfrm>
            <a:off x="433445" y="2296679"/>
            <a:ext cx="11052699" cy="2000548"/>
          </a:xfrm>
          <a:prstGeom prst="rect">
            <a:avLst/>
          </a:prstGeom>
          <a:solidFill>
            <a:schemeClr val="bg1"/>
          </a:solidFill>
          <a:ln w="19050">
            <a:solidFill>
              <a:schemeClr val="accent1">
                <a:lumMod val="75000"/>
              </a:schemeClr>
            </a:solidFill>
          </a:ln>
        </p:spPr>
        <p:txBody>
          <a:bodyPr wrap="square" rtlCol="0">
            <a:spAutoFit/>
          </a:bodyPr>
          <a:lstStyle/>
          <a:p>
            <a:r>
              <a:rPr lang="fr-FR" sz="2800" dirty="0">
                <a:latin typeface="Calibri" panose="020F0502020204030204" pitchFamily="34" charset="0"/>
                <a:ea typeface="Times New Roman" panose="02020603050405020304" pitchFamily="18" charset="0"/>
              </a:rPr>
              <a:t>Un cours d’histoire de l’Eglise n’est : </a:t>
            </a:r>
          </a:p>
          <a:p>
            <a:pPr marL="342900" indent="-342900">
              <a:buFont typeface="Arial" panose="020B0604020202020204" pitchFamily="34" charset="0"/>
              <a:buChar char="•"/>
            </a:pPr>
            <a:r>
              <a:rPr lang="fr-FR" sz="2400" dirty="0">
                <a:effectLst/>
                <a:latin typeface="Calibri" panose="020F0502020204030204" pitchFamily="34" charset="0"/>
                <a:ea typeface="Times New Roman" panose="02020603050405020304" pitchFamily="18" charset="0"/>
              </a:rPr>
              <a:t>Ni un récit merveilleux glorifiant la sainteté d’une communauté immuable, combattue à l’extérieur mais pure à l’intérieur…</a:t>
            </a:r>
          </a:p>
          <a:p>
            <a:pPr marL="342900" indent="-342900">
              <a:buFont typeface="Arial" panose="020B0604020202020204" pitchFamily="34" charset="0"/>
              <a:buChar char="•"/>
            </a:pPr>
            <a:r>
              <a:rPr lang="fr-FR" sz="2400" dirty="0">
                <a:effectLst/>
                <a:latin typeface="Calibri" panose="020F0502020204030204" pitchFamily="34" charset="0"/>
                <a:ea typeface="Times New Roman" panose="02020603050405020304" pitchFamily="18" charset="0"/>
              </a:rPr>
              <a:t> </a:t>
            </a:r>
            <a:r>
              <a:rPr lang="fr-FR" sz="2400" dirty="0">
                <a:latin typeface="Calibri" panose="020F0502020204030204" pitchFamily="34" charset="0"/>
                <a:ea typeface="Times New Roman" panose="02020603050405020304" pitchFamily="18" charset="0"/>
              </a:rPr>
              <a:t>Ni un règlement de compte des 2000 </a:t>
            </a:r>
            <a:r>
              <a:rPr lang="fr-FR" sz="2400" dirty="0">
                <a:effectLst/>
                <a:latin typeface="Calibri" panose="020F0502020204030204" pitchFamily="34" charset="0"/>
                <a:ea typeface="Times New Roman" panose="02020603050405020304" pitchFamily="18" charset="0"/>
              </a:rPr>
              <a:t>ans de contentieux sur les maux de l’</a:t>
            </a:r>
            <a:r>
              <a:rPr lang="fr-FR" sz="2400" dirty="0">
                <a:latin typeface="Calibri" panose="020F0502020204030204" pitchFamily="34" charset="0"/>
                <a:ea typeface="Times New Roman" panose="02020603050405020304" pitchFamily="18" charset="0"/>
              </a:rPr>
              <a:t>E</a:t>
            </a:r>
            <a:r>
              <a:rPr lang="fr-FR" sz="2400" dirty="0">
                <a:effectLst/>
                <a:latin typeface="Calibri" panose="020F0502020204030204" pitchFamily="34" charset="0"/>
                <a:ea typeface="Times New Roman" panose="02020603050405020304" pitchFamily="18" charset="0"/>
              </a:rPr>
              <a:t>glise (croisades, inquisition, les papes Borgia, les guerres de religion, etc.)</a:t>
            </a:r>
          </a:p>
        </p:txBody>
      </p:sp>
      <p:sp>
        <p:nvSpPr>
          <p:cNvPr id="7" name="ZoneTexte 6">
            <a:extLst>
              <a:ext uri="{FF2B5EF4-FFF2-40B4-BE49-F238E27FC236}">
                <a16:creationId xmlns:a16="http://schemas.microsoft.com/office/drawing/2014/main" id="{DCCA47CF-EF1C-49FF-A3AE-D74EC581C10B}"/>
              </a:ext>
            </a:extLst>
          </p:cNvPr>
          <p:cNvSpPr txBox="1"/>
          <p:nvPr/>
        </p:nvSpPr>
        <p:spPr>
          <a:xfrm>
            <a:off x="719092" y="4447712"/>
            <a:ext cx="10582182" cy="1938992"/>
          </a:xfrm>
          <a:prstGeom prst="rect">
            <a:avLst/>
          </a:prstGeom>
          <a:noFill/>
        </p:spPr>
        <p:txBody>
          <a:bodyPr wrap="square" rtlCol="0">
            <a:spAutoFit/>
          </a:bodyPr>
          <a:lstStyle/>
          <a:p>
            <a:r>
              <a:rPr lang="fr-FR" sz="2400" dirty="0">
                <a:solidFill>
                  <a:srgbClr val="C00000"/>
                </a:solidFill>
                <a:effectLst/>
                <a:latin typeface="Calibri" panose="020F0502020204030204" pitchFamily="34" charset="0"/>
                <a:ea typeface="Times New Roman" panose="02020603050405020304" pitchFamily="18" charset="0"/>
              </a:rPr>
              <a:t>L’Eglise est sainte mais composée de pécheurs… </a:t>
            </a:r>
            <a:endParaRPr lang="fr-FR" sz="2400" dirty="0">
              <a:latin typeface="Calibri" panose="020F0502020204030204" pitchFamily="34" charset="0"/>
              <a:ea typeface="Times New Roman" panose="02020603050405020304" pitchFamily="18" charset="0"/>
            </a:endParaRPr>
          </a:p>
          <a:p>
            <a:r>
              <a:rPr lang="fr-FR" sz="2400" dirty="0">
                <a:effectLst/>
                <a:latin typeface="Calibri" panose="020F0502020204030204" pitchFamily="34" charset="0"/>
                <a:ea typeface="Times New Roman" panose="02020603050405020304" pitchFamily="18" charset="0"/>
              </a:rPr>
              <a:t>Elle a traversé bien des crises, mais son histoire soutient l’espérance !</a:t>
            </a:r>
          </a:p>
          <a:p>
            <a:r>
              <a:rPr lang="fr-FR" sz="2400" dirty="0">
                <a:latin typeface="Calibri" panose="020F0502020204030204" pitchFamily="34" charset="0"/>
                <a:ea typeface="Times New Roman" panose="02020603050405020304" pitchFamily="18" charset="0"/>
              </a:rPr>
              <a:t>	Son </a:t>
            </a:r>
            <a:r>
              <a:rPr lang="fr-FR" sz="2400" dirty="0">
                <a:effectLst/>
                <a:latin typeface="Calibri" panose="020F0502020204030204" pitchFamily="34" charset="0"/>
                <a:ea typeface="Times New Roman" panose="02020603050405020304" pitchFamily="18" charset="0"/>
              </a:rPr>
              <a:t>histoire peut :</a:t>
            </a:r>
          </a:p>
          <a:p>
            <a:pPr marL="2171700" lvl="4" indent="-342900">
              <a:buFontTx/>
              <a:buChar char="-"/>
            </a:pPr>
            <a:r>
              <a:rPr lang="fr-FR" sz="2400" dirty="0">
                <a:solidFill>
                  <a:srgbClr val="C00000"/>
                </a:solidFill>
                <a:effectLst/>
                <a:latin typeface="Calibri" panose="020F0502020204030204" pitchFamily="34" charset="0"/>
                <a:ea typeface="Times New Roman" panose="02020603050405020304" pitchFamily="18" charset="0"/>
              </a:rPr>
              <a:t>apaiser les tensions </a:t>
            </a:r>
            <a:endParaRPr lang="fr-FR" sz="2400" dirty="0">
              <a:solidFill>
                <a:srgbClr val="C00000"/>
              </a:solidFill>
              <a:latin typeface="Calibri" panose="020F0502020204030204" pitchFamily="34" charset="0"/>
              <a:ea typeface="Times New Roman" panose="02020603050405020304" pitchFamily="18" charset="0"/>
            </a:endParaRPr>
          </a:p>
          <a:p>
            <a:pPr marL="2171700" lvl="4" indent="-342900">
              <a:buFontTx/>
              <a:buChar char="-"/>
            </a:pPr>
            <a:r>
              <a:rPr lang="fr-FR" sz="2400" dirty="0">
                <a:effectLst/>
                <a:latin typeface="Calibri" panose="020F0502020204030204" pitchFamily="34" charset="0"/>
                <a:ea typeface="Times New Roman" panose="02020603050405020304" pitchFamily="18" charset="0"/>
              </a:rPr>
              <a:t>ouvrir à une </a:t>
            </a:r>
            <a:r>
              <a:rPr lang="fr-FR" sz="2400" dirty="0">
                <a:solidFill>
                  <a:srgbClr val="C00000"/>
                </a:solidFill>
                <a:effectLst/>
                <a:latin typeface="Calibri" panose="020F0502020204030204" pitchFamily="34" charset="0"/>
                <a:ea typeface="Times New Roman" panose="02020603050405020304" pitchFamily="18" charset="0"/>
              </a:rPr>
              <a:t>meilleure compréhension</a:t>
            </a:r>
            <a:r>
              <a:rPr lang="fr-FR" sz="2400" dirty="0">
                <a:effectLst/>
                <a:latin typeface="Calibri" panose="020F0502020204030204" pitchFamily="34" charset="0"/>
                <a:ea typeface="Times New Roman" panose="02020603050405020304" pitchFamily="18" charset="0"/>
              </a:rPr>
              <a:t> de l’Église et de sa mission. </a:t>
            </a:r>
            <a:endParaRPr lang="fr-F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47429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84655C1B-C22F-42BD-BE2F-BC49266705BB}"/>
              </a:ext>
            </a:extLst>
          </p:cNvPr>
          <p:cNvSpPr>
            <a:spLocks noGrp="1"/>
          </p:cNvSpPr>
          <p:nvPr>
            <p:ph type="ctrTitle"/>
          </p:nvPr>
        </p:nvSpPr>
        <p:spPr>
          <a:xfrm>
            <a:off x="163034" y="4561367"/>
            <a:ext cx="11171274" cy="1415348"/>
          </a:xfrm>
        </p:spPr>
        <p:txBody>
          <a:bodyPr>
            <a:noAutofit/>
          </a:bodyPr>
          <a:lstStyle/>
          <a:p>
            <a:pPr indent="450215">
              <a:spcBef>
                <a:spcPts val="300"/>
              </a:spcBef>
              <a:spcAft>
                <a:spcPts val="300"/>
              </a:spcAft>
            </a:pPr>
            <a:r>
              <a:rPr lang="fr-FR" sz="2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L’Eglise n’est réductible ni à une culture ni à un pays. </a:t>
            </a:r>
            <a:br>
              <a:rPr lang="fr-FR" sz="2800" dirty="0">
                <a:effectLst/>
                <a:latin typeface="Calibri" panose="020F0502020204030204" pitchFamily="34" charset="0"/>
                <a:ea typeface="Calibri" panose="020F0502020204030204" pitchFamily="34" charset="0"/>
                <a:cs typeface="Calibri" panose="020F0502020204030204" pitchFamily="34" charset="0"/>
              </a:rPr>
            </a:br>
            <a:r>
              <a:rPr lang="fr-FR" sz="2800" dirty="0">
                <a:effectLst/>
                <a:latin typeface="Calibri" panose="020F0502020204030204" pitchFamily="34" charset="0"/>
                <a:ea typeface="Calibri" panose="020F0502020204030204" pitchFamily="34" charset="0"/>
                <a:cs typeface="Calibri" panose="020F0502020204030204" pitchFamily="34" charset="0"/>
              </a:rPr>
              <a:t>La diversité des manières de vivre la foi dans l’espace et le temps,</a:t>
            </a:r>
            <a:br>
              <a:rPr lang="fr-FR" sz="2800" dirty="0">
                <a:effectLst/>
                <a:latin typeface="Calibri" panose="020F0502020204030204" pitchFamily="34" charset="0"/>
                <a:ea typeface="Calibri" panose="020F0502020204030204" pitchFamily="34" charset="0"/>
                <a:cs typeface="Calibri" panose="020F0502020204030204" pitchFamily="34" charset="0"/>
              </a:rPr>
            </a:br>
            <a:r>
              <a:rPr lang="fr-FR" sz="2800" dirty="0">
                <a:effectLst/>
                <a:latin typeface="Calibri" panose="020F0502020204030204" pitchFamily="34" charset="0"/>
                <a:ea typeface="Calibri" panose="020F0502020204030204" pitchFamily="34" charset="0"/>
                <a:cs typeface="Calibri" panose="020F0502020204030204" pitchFamily="34" charset="0"/>
              </a:rPr>
              <a:t>permet de relativiser nos problèmes et parfois d’entrevoir des solutions</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6ED13A7F-D3FF-4ECD-A81D-4EB70502224B}"/>
              </a:ext>
            </a:extLst>
          </p:cNvPr>
          <p:cNvSpPr txBox="1"/>
          <p:nvPr/>
        </p:nvSpPr>
        <p:spPr>
          <a:xfrm>
            <a:off x="414669" y="404037"/>
            <a:ext cx="8250865" cy="523220"/>
          </a:xfrm>
          <a:prstGeom prst="rect">
            <a:avLst/>
          </a:prstGeom>
          <a:noFill/>
        </p:spPr>
        <p:txBody>
          <a:bodyPr wrap="square" rtlCol="0">
            <a:spAutoFit/>
          </a:bodyPr>
          <a:lstStyle/>
          <a:p>
            <a:r>
              <a:rPr lang="fr-FR" sz="2800" dirty="0">
                <a:solidFill>
                  <a:srgbClr val="C00000"/>
                </a:solidFill>
                <a:effectLst/>
                <a:latin typeface="Calibri" panose="020F0502020204030204" pitchFamily="34" charset="0"/>
                <a:ea typeface="Times New Roman" panose="02020603050405020304" pitchFamily="18" charset="0"/>
              </a:rPr>
              <a:t>L’Église se déploie dans la diversité des cultures…</a:t>
            </a:r>
            <a:endParaRPr lang="fr-FR" sz="2800" dirty="0">
              <a:solidFill>
                <a:srgbClr val="C00000"/>
              </a:solidFill>
            </a:endParaRPr>
          </a:p>
        </p:txBody>
      </p:sp>
      <p:sp>
        <p:nvSpPr>
          <p:cNvPr id="6" name="ZoneTexte 5">
            <a:extLst>
              <a:ext uri="{FF2B5EF4-FFF2-40B4-BE49-F238E27FC236}">
                <a16:creationId xmlns:a16="http://schemas.microsoft.com/office/drawing/2014/main" id="{0FF80C3A-01A8-4D4F-B1D5-B730BD425F04}"/>
              </a:ext>
            </a:extLst>
          </p:cNvPr>
          <p:cNvSpPr txBox="1"/>
          <p:nvPr/>
        </p:nvSpPr>
        <p:spPr>
          <a:xfrm>
            <a:off x="276446" y="1339702"/>
            <a:ext cx="11546958" cy="1938992"/>
          </a:xfrm>
          <a:prstGeom prst="rect">
            <a:avLst/>
          </a:prstGeom>
          <a:noFill/>
        </p:spPr>
        <p:txBody>
          <a:bodyPr wrap="square" rtlCol="0">
            <a:spAutoFit/>
          </a:bodyPr>
          <a:lstStyle/>
          <a:p>
            <a:r>
              <a:rPr lang="fr-FR" sz="2400" dirty="0">
                <a:effectLst/>
                <a:latin typeface="Calibri" panose="020F0502020204030204" pitchFamily="34" charset="0"/>
                <a:ea typeface="Calibri" panose="020F0502020204030204" pitchFamily="34" charset="0"/>
                <a:cs typeface="Calibri" panose="020F0502020204030204" pitchFamily="34" charset="0"/>
              </a:rPr>
              <a:t>L’Évangile a été annoncé, reçu et vécu pendant plus de 2000 ans, dans la diversité des contextes politiques et culturels.</a:t>
            </a:r>
          </a:p>
          <a:p>
            <a:pPr marL="2114550" lvl="4" indent="-285750">
              <a:buFontTx/>
              <a:buChar char="-"/>
            </a:pPr>
            <a:r>
              <a:rPr lang="fr-FR" sz="2400" dirty="0">
                <a:latin typeface="Calibri" panose="020F0502020204030204" pitchFamily="34" charset="0"/>
                <a:cs typeface="Calibri" panose="020F0502020204030204" pitchFamily="34" charset="0"/>
              </a:rPr>
              <a:t>On peut voir comment l’Eglise s’y est adaptée</a:t>
            </a:r>
          </a:p>
          <a:p>
            <a:pPr marL="2114550" lvl="4" indent="-285750">
              <a:buFontTx/>
              <a:buChar char="-"/>
            </a:pPr>
            <a:r>
              <a:rPr lang="fr-FR" sz="2400" dirty="0">
                <a:latin typeface="Calibri" panose="020F0502020204030204" pitchFamily="34" charset="0"/>
                <a:cs typeface="Calibri" panose="020F0502020204030204" pitchFamily="34" charset="0"/>
              </a:rPr>
              <a:t>Comment elle a pu informer les cultures</a:t>
            </a:r>
          </a:p>
          <a:p>
            <a:pPr marL="2114550" lvl="4" indent="-285750">
              <a:buFontTx/>
              <a:buChar char="-"/>
            </a:pPr>
            <a:r>
              <a:rPr lang="fr-FR" sz="2400" dirty="0">
                <a:latin typeface="Calibri" panose="020F0502020204030204" pitchFamily="34" charset="0"/>
                <a:cs typeface="Calibri" panose="020F0502020204030204" pitchFamily="34" charset="0"/>
              </a:rPr>
              <a:t>Ce qu’elle en a reçu </a:t>
            </a:r>
            <a:endParaRPr lang="fr-FR" sz="2400" dirty="0"/>
          </a:p>
        </p:txBody>
      </p:sp>
      <p:sp>
        <p:nvSpPr>
          <p:cNvPr id="7" name="ZoneTexte 6">
            <a:extLst>
              <a:ext uri="{FF2B5EF4-FFF2-40B4-BE49-F238E27FC236}">
                <a16:creationId xmlns:a16="http://schemas.microsoft.com/office/drawing/2014/main" id="{7DD8FCBA-F0BA-4BD4-8CCD-C52EFE28AA2D}"/>
              </a:ext>
            </a:extLst>
          </p:cNvPr>
          <p:cNvSpPr txBox="1"/>
          <p:nvPr/>
        </p:nvSpPr>
        <p:spPr>
          <a:xfrm>
            <a:off x="5560828" y="3157870"/>
            <a:ext cx="6230679" cy="1323439"/>
          </a:xfrm>
          <a:prstGeom prst="rect">
            <a:avLst/>
          </a:prstGeom>
          <a:solidFill>
            <a:schemeClr val="bg1"/>
          </a:solidFill>
          <a:ln w="19050">
            <a:solidFill>
              <a:schemeClr val="accent1">
                <a:lumMod val="75000"/>
              </a:schemeClr>
            </a:solidFill>
          </a:ln>
        </p:spPr>
        <p:txBody>
          <a:bodyPr wrap="square" rtlCol="0">
            <a:spAutoFit/>
          </a:bodyPr>
          <a:lstStyle/>
          <a:p>
            <a:r>
              <a:rPr lang="fr-FR" sz="2000" dirty="0">
                <a:effectLst/>
                <a:latin typeface="Calibri" panose="020F0502020204030204" pitchFamily="34" charset="0"/>
                <a:ea typeface="Calibri" panose="020F0502020204030204" pitchFamily="34" charset="0"/>
                <a:cs typeface="Calibri" panose="020F0502020204030204" pitchFamily="34" charset="0"/>
              </a:rPr>
              <a:t>Elle rassemble  « Juifs et Païens »</a:t>
            </a:r>
          </a:p>
          <a:p>
            <a:r>
              <a:rPr lang="fr-FR" sz="2000" dirty="0">
                <a:effectLst/>
                <a:latin typeface="Calibri" panose="020F0502020204030204" pitchFamily="34" charset="0"/>
                <a:ea typeface="Calibri" panose="020F0502020204030204" pitchFamily="34" charset="0"/>
                <a:cs typeface="Calibri" panose="020F0502020204030204" pitchFamily="34" charset="0"/>
              </a:rPr>
              <a:t>Grecs, Romains, Syriens, Perses, Arméniens, </a:t>
            </a:r>
            <a:r>
              <a:rPr lang="fr-FR" sz="2000" dirty="0">
                <a:latin typeface="Calibri" panose="020F0502020204030204" pitchFamily="34" charset="0"/>
                <a:ea typeface="Calibri" panose="020F0502020204030204" pitchFamily="34" charset="0"/>
                <a:cs typeface="Calibri" panose="020F0502020204030204" pitchFamily="34" charset="0"/>
              </a:rPr>
              <a:t>P</a:t>
            </a:r>
            <a:r>
              <a:rPr lang="fr-FR" sz="2000" dirty="0">
                <a:effectLst/>
                <a:latin typeface="Calibri" panose="020F0502020204030204" pitchFamily="34" charset="0"/>
                <a:ea typeface="Calibri" panose="020F0502020204030204" pitchFamily="34" charset="0"/>
                <a:cs typeface="Calibri" panose="020F0502020204030204" pitchFamily="34" charset="0"/>
              </a:rPr>
              <a:t>erses, Celtes</a:t>
            </a:r>
          </a:p>
          <a:p>
            <a:r>
              <a:rPr lang="fr-FR" sz="2000" dirty="0">
                <a:latin typeface="Calibri" panose="020F0502020204030204" pitchFamily="34" charset="0"/>
                <a:ea typeface="Calibri" panose="020F0502020204030204" pitchFamily="34" charset="0"/>
                <a:cs typeface="Calibri" panose="020F0502020204030204" pitchFamily="34" charset="0"/>
              </a:rPr>
              <a:t>P</a:t>
            </a:r>
            <a:r>
              <a:rPr lang="fr-FR" sz="2000" dirty="0">
                <a:effectLst/>
                <a:latin typeface="Calibri" panose="020F0502020204030204" pitchFamily="34" charset="0"/>
                <a:ea typeface="Calibri" panose="020F0502020204030204" pitchFamily="34" charset="0"/>
                <a:cs typeface="Calibri" panose="020F0502020204030204" pitchFamily="34" charset="0"/>
              </a:rPr>
              <a:t>uis les peuples germaniques, scandinaves, slaves</a:t>
            </a:r>
          </a:p>
          <a:p>
            <a:r>
              <a:rPr lang="fr-FR" sz="2000" dirty="0">
                <a:latin typeface="Calibri" panose="020F0502020204030204" pitchFamily="34" charset="0"/>
                <a:ea typeface="Calibri" panose="020F0502020204030204" pitchFamily="34" charset="0"/>
                <a:cs typeface="Calibri" panose="020F0502020204030204" pitchFamily="34" charset="0"/>
              </a:rPr>
              <a:t>L</a:t>
            </a:r>
            <a:r>
              <a:rPr lang="fr-FR" sz="2000" dirty="0">
                <a:effectLst/>
                <a:latin typeface="Calibri" panose="020F0502020204030204" pitchFamily="34" charset="0"/>
                <a:ea typeface="Calibri" panose="020F0502020204030204" pitchFamily="34" charset="0"/>
                <a:cs typeface="Calibri" panose="020F0502020204030204" pitchFamily="34" charset="0"/>
              </a:rPr>
              <a:t>es cultures africaines, asiatiques, américaines…</a:t>
            </a:r>
            <a:endParaRPr lang="fr-FR" sz="2000" dirty="0"/>
          </a:p>
        </p:txBody>
      </p:sp>
    </p:spTree>
    <p:extLst>
      <p:ext uri="{BB962C8B-B14F-4D97-AF65-F5344CB8AC3E}">
        <p14:creationId xmlns:p14="http://schemas.microsoft.com/office/powerpoint/2010/main" val="1777688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DB7C622-5A7E-42BA-A175-6CD79792E837}"/>
              </a:ext>
            </a:extLst>
          </p:cNvPr>
          <p:cNvSpPr txBox="1"/>
          <p:nvPr/>
        </p:nvSpPr>
        <p:spPr>
          <a:xfrm>
            <a:off x="297712" y="255181"/>
            <a:ext cx="7591646" cy="523220"/>
          </a:xfrm>
          <a:prstGeom prst="rect">
            <a:avLst/>
          </a:prstGeom>
          <a:noFill/>
        </p:spPr>
        <p:txBody>
          <a:bodyPr wrap="square" rtlCol="0">
            <a:spAutoFit/>
          </a:bodyPr>
          <a:lstStyle/>
          <a:p>
            <a:r>
              <a:rPr lang="fr-FR" sz="28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et la pluralité des contextes socio-politiques</a:t>
            </a:r>
            <a:endParaRPr lang="fr-FR" sz="2800" dirty="0">
              <a:solidFill>
                <a:srgbClr val="C00000"/>
              </a:solidFill>
            </a:endParaRPr>
          </a:p>
        </p:txBody>
      </p:sp>
      <p:sp>
        <p:nvSpPr>
          <p:cNvPr id="3" name="ZoneTexte 2">
            <a:extLst>
              <a:ext uri="{FF2B5EF4-FFF2-40B4-BE49-F238E27FC236}">
                <a16:creationId xmlns:a16="http://schemas.microsoft.com/office/drawing/2014/main" id="{C04DC7A9-3055-45C1-8072-E60E251D8B53}"/>
              </a:ext>
            </a:extLst>
          </p:cNvPr>
          <p:cNvSpPr txBox="1"/>
          <p:nvPr/>
        </p:nvSpPr>
        <p:spPr>
          <a:xfrm>
            <a:off x="219740" y="1190847"/>
            <a:ext cx="11972260" cy="1938992"/>
          </a:xfrm>
          <a:prstGeom prst="rect">
            <a:avLst/>
          </a:prstGeom>
          <a:solidFill>
            <a:schemeClr val="bg1"/>
          </a:solidFill>
          <a:ln w="19050">
            <a:solidFill>
              <a:schemeClr val="accent1">
                <a:lumMod val="75000"/>
              </a:schemeClr>
            </a:solidFill>
          </a:ln>
        </p:spPr>
        <p:txBody>
          <a:bodyPr wrap="square" rtlCol="0">
            <a:spAutoFit/>
          </a:bodyPr>
          <a:lstStyle/>
          <a:p>
            <a:r>
              <a:rPr lang="fr-FR" sz="2400" dirty="0">
                <a:effectLst/>
                <a:latin typeface="Calibri" panose="020F0502020204030204" pitchFamily="34" charset="0"/>
                <a:ea typeface="Calibri" panose="020F0502020204030204" pitchFamily="34" charset="0"/>
                <a:cs typeface="Calibri" panose="020F0502020204030204" pitchFamily="34" charset="0"/>
              </a:rPr>
              <a:t>Le rapport entre l’Église et les pouvoirs politiques repose sur deux phrases de Jésus.</a:t>
            </a:r>
          </a:p>
          <a:p>
            <a:r>
              <a:rPr lang="fr-FR" sz="2400" dirty="0">
                <a:effectLst/>
                <a:latin typeface="Calibri" panose="020F0502020204030204" pitchFamily="34" charset="0"/>
                <a:ea typeface="Calibri" panose="020F0502020204030204" pitchFamily="34" charset="0"/>
                <a:cs typeface="Calibri" panose="020F0502020204030204" pitchFamily="34" charset="0"/>
              </a:rPr>
              <a:t>	- </a:t>
            </a:r>
            <a:r>
              <a:rPr lang="fr-FR" sz="24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Distinction :</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a:p>
            <a:r>
              <a:rPr lang="fr-FR" sz="2400" dirty="0">
                <a:effectLst/>
                <a:latin typeface="Calibri" panose="020F0502020204030204" pitchFamily="34" charset="0"/>
                <a:ea typeface="Calibri" panose="020F0502020204030204" pitchFamily="34" charset="0"/>
                <a:cs typeface="Calibri" panose="020F0502020204030204" pitchFamily="34" charset="0"/>
              </a:rPr>
              <a:t>« Rendez à César ce qui est à César et à Dieu ce qui est à Dieu (Mt 22,21 ; Mc 12,17 ; Lc 20,25) »</a:t>
            </a:r>
            <a:br>
              <a:rPr lang="fr-FR" sz="2400" dirty="0">
                <a:effectLst/>
                <a:latin typeface="Calibri" panose="020F0502020204030204" pitchFamily="34" charset="0"/>
                <a:ea typeface="Calibri" panose="020F0502020204030204" pitchFamily="34" charset="0"/>
                <a:cs typeface="Times New Roman" panose="02020603050405020304" pitchFamily="18" charset="0"/>
              </a:rPr>
            </a:br>
            <a:r>
              <a:rPr lang="fr-FR" sz="2400" dirty="0">
                <a:latin typeface="Calibri" panose="020F0502020204030204" pitchFamily="34" charset="0"/>
                <a:ea typeface="Calibri" panose="020F0502020204030204" pitchFamily="34" charset="0"/>
                <a:cs typeface="Calibri" panose="020F0502020204030204" pitchFamily="34" charset="0"/>
              </a:rPr>
              <a:t>	</a:t>
            </a:r>
            <a:r>
              <a:rPr lang="fr-FR" sz="2400" dirty="0">
                <a:solidFill>
                  <a:srgbClr val="C00000"/>
                </a:solidFill>
                <a:latin typeface="Calibri" panose="020F0502020204030204" pitchFamily="34" charset="0"/>
                <a:ea typeface="Calibri" panose="020F0502020204030204" pitchFamily="34" charset="0"/>
                <a:cs typeface="Calibri" panose="020F0502020204030204" pitchFamily="34" charset="0"/>
              </a:rPr>
              <a:t>- Lien à Dieu de tout </a:t>
            </a:r>
            <a:r>
              <a:rPr lang="fr-FR" sz="24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pouvoir politique, même païen et persécuteur</a:t>
            </a:r>
            <a:r>
              <a:rPr lang="fr-FR" sz="2400" dirty="0">
                <a:effectLst/>
                <a:latin typeface="Calibri" panose="020F0502020204030204" pitchFamily="34" charset="0"/>
                <a:ea typeface="Calibri" panose="020F0502020204030204" pitchFamily="34" charset="0"/>
                <a:cs typeface="Calibri" panose="020F0502020204030204" pitchFamily="34" charset="0"/>
              </a:rPr>
              <a:t>  :</a:t>
            </a:r>
          </a:p>
          <a:p>
            <a:r>
              <a:rPr lang="fr-FR" sz="2400" dirty="0">
                <a:effectLst/>
                <a:latin typeface="Calibri" panose="020F0502020204030204" pitchFamily="34" charset="0"/>
                <a:ea typeface="Calibri" panose="020F0502020204030204" pitchFamily="34" charset="0"/>
                <a:cs typeface="Calibri" panose="020F0502020204030204" pitchFamily="34" charset="0"/>
              </a:rPr>
              <a:t>« Tu n’aurais pas de pouvoir s’il ne t’était donné d’en-haut (Jn 19,11) » </a:t>
            </a:r>
            <a:endParaRPr lang="fr-FR" sz="2400" dirty="0"/>
          </a:p>
        </p:txBody>
      </p:sp>
      <p:sp>
        <p:nvSpPr>
          <p:cNvPr id="5" name="ZoneTexte 4">
            <a:extLst>
              <a:ext uri="{FF2B5EF4-FFF2-40B4-BE49-F238E27FC236}">
                <a16:creationId xmlns:a16="http://schemas.microsoft.com/office/drawing/2014/main" id="{07FB2640-0F83-4EAA-B78C-2E6557C3BD9A}"/>
              </a:ext>
            </a:extLst>
          </p:cNvPr>
          <p:cNvSpPr txBox="1"/>
          <p:nvPr/>
        </p:nvSpPr>
        <p:spPr>
          <a:xfrm>
            <a:off x="0" y="3423684"/>
            <a:ext cx="11802140" cy="3200876"/>
          </a:xfrm>
          <a:prstGeom prst="rect">
            <a:avLst/>
          </a:prstGeom>
          <a:noFill/>
        </p:spPr>
        <p:txBody>
          <a:bodyPr wrap="square" rtlCol="0">
            <a:spAutoFit/>
          </a:bodyPr>
          <a:lstStyle/>
          <a:p>
            <a:pPr algn="ctr"/>
            <a:r>
              <a:rPr lang="fr-FR" sz="24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Deux écueils : confondre et séparer</a:t>
            </a:r>
            <a:r>
              <a:rPr lang="fr-FR"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fr-FR" sz="2400" dirty="0">
                <a:solidFill>
                  <a:srgbClr val="C00000"/>
                </a:solidFill>
                <a:latin typeface="Calibri" panose="020F0502020204030204" pitchFamily="34" charset="0"/>
                <a:ea typeface="Calibri" panose="020F0502020204030204" pitchFamily="34" charset="0"/>
                <a:cs typeface="Calibri" panose="020F0502020204030204" pitchFamily="34" charset="0"/>
              </a:rPr>
              <a:t>radicalement</a:t>
            </a:r>
          </a:p>
          <a:p>
            <a:pPr algn="ctr"/>
            <a:br>
              <a:rPr lang="fr-FR" sz="1800" dirty="0">
                <a:effectLst/>
                <a:latin typeface="Calibri" panose="020F0502020204030204" pitchFamily="34" charset="0"/>
                <a:ea typeface="Calibri" panose="020F0502020204030204" pitchFamily="34" charset="0"/>
                <a:cs typeface="Times New Roman" panose="02020603050405020304" pitchFamily="18" charset="0"/>
              </a:rPr>
            </a:br>
            <a:r>
              <a:rPr lang="fr-FR" sz="2000" u="sng" dirty="0">
                <a:effectLst/>
                <a:latin typeface="Calibri" panose="020F0502020204030204" pitchFamily="34" charset="0"/>
                <a:ea typeface="Calibri" panose="020F0502020204030204" pitchFamily="34" charset="0"/>
                <a:cs typeface="Calibri" panose="020F0502020204030204" pitchFamily="34" charset="0"/>
              </a:rPr>
              <a:t>La confusion peut venir de l’État ou de l’Église</a:t>
            </a:r>
            <a:br>
              <a:rPr lang="fr-FR" sz="2000" dirty="0">
                <a:effectLst/>
                <a:latin typeface="Calibri" panose="020F0502020204030204" pitchFamily="34" charset="0"/>
                <a:ea typeface="Calibri" panose="020F0502020204030204" pitchFamily="34" charset="0"/>
                <a:cs typeface="Times New Roman" panose="02020603050405020304" pitchFamily="18" charset="0"/>
              </a:rPr>
            </a:br>
            <a:r>
              <a:rPr lang="fr-FR" sz="2000" dirty="0">
                <a:effectLst/>
                <a:latin typeface="Calibri" panose="020F0502020204030204" pitchFamily="34" charset="0"/>
                <a:ea typeface="Calibri" panose="020F0502020204030204" pitchFamily="34" charset="0"/>
                <a:cs typeface="Calibri" panose="020F0502020204030204" pitchFamily="34" charset="0"/>
              </a:rPr>
              <a:t>- </a:t>
            </a:r>
            <a:r>
              <a:rPr lang="fr-FR"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Césaropapisme</a:t>
            </a:r>
            <a:r>
              <a:rPr lang="fr-FR" sz="2000" dirty="0">
                <a:effectLst/>
                <a:latin typeface="Calibri" panose="020F0502020204030204" pitchFamily="34" charset="0"/>
                <a:ea typeface="Calibri" panose="020F0502020204030204" pitchFamily="34" charset="0"/>
                <a:cs typeface="Calibri" panose="020F0502020204030204" pitchFamily="34" charset="0"/>
              </a:rPr>
              <a:t> quand rois et empereurs veulent diriger l’Église.</a:t>
            </a:r>
            <a:br>
              <a:rPr lang="fr-FR" sz="2000" dirty="0">
                <a:effectLst/>
                <a:latin typeface="Calibri" panose="020F0502020204030204" pitchFamily="34" charset="0"/>
                <a:ea typeface="Calibri" panose="020F0502020204030204" pitchFamily="34" charset="0"/>
                <a:cs typeface="Times New Roman" panose="02020603050405020304" pitchFamily="18" charset="0"/>
              </a:rPr>
            </a:br>
            <a:r>
              <a:rPr lang="fr-FR" sz="2000" dirty="0">
                <a:effectLst/>
                <a:latin typeface="Calibri" panose="020F0502020204030204" pitchFamily="34" charset="0"/>
                <a:ea typeface="Calibri" panose="020F0502020204030204" pitchFamily="34" charset="0"/>
                <a:cs typeface="Calibri" panose="020F0502020204030204" pitchFamily="34" charset="0"/>
              </a:rPr>
              <a:t>- </a:t>
            </a:r>
            <a:r>
              <a:rPr lang="fr-FR"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Théocratie</a:t>
            </a:r>
            <a:r>
              <a:rPr lang="fr-FR" sz="2000" dirty="0">
                <a:effectLst/>
                <a:latin typeface="Calibri" panose="020F0502020204030204" pitchFamily="34" charset="0"/>
                <a:ea typeface="Calibri" panose="020F0502020204030204" pitchFamily="34" charset="0"/>
                <a:cs typeface="Calibri" panose="020F0502020204030204" pitchFamily="34" charset="0"/>
              </a:rPr>
              <a:t> quand la hiérarchie ecclésiastique prétend gouverner au plan politique.</a:t>
            </a:r>
          </a:p>
          <a:p>
            <a:pPr algn="ctr"/>
            <a:br>
              <a:rPr lang="fr-FR" sz="2000" dirty="0">
                <a:effectLst/>
                <a:latin typeface="Calibri" panose="020F0502020204030204" pitchFamily="34" charset="0"/>
                <a:ea typeface="Calibri" panose="020F0502020204030204" pitchFamily="34" charset="0"/>
                <a:cs typeface="Times New Roman" panose="02020603050405020304" pitchFamily="18" charset="0"/>
              </a:rPr>
            </a:br>
            <a:r>
              <a:rPr lang="fr-FR" sz="2000" u="sng" dirty="0">
                <a:effectLst/>
                <a:latin typeface="Calibri" panose="020F0502020204030204" pitchFamily="34" charset="0"/>
                <a:ea typeface="Calibri" panose="020F0502020204030204" pitchFamily="34" charset="0"/>
                <a:cs typeface="Calibri" panose="020F0502020204030204" pitchFamily="34" charset="0"/>
              </a:rPr>
              <a:t>La séparation aussi </a:t>
            </a:r>
          </a:p>
          <a:p>
            <a:pPr algn="ctr"/>
            <a:r>
              <a:rPr lang="fr-FR" sz="2000" dirty="0">
                <a:effectLst/>
                <a:latin typeface="Calibri" panose="020F0502020204030204" pitchFamily="34" charset="0"/>
                <a:ea typeface="Calibri" panose="020F0502020204030204" pitchFamily="34" charset="0"/>
                <a:cs typeface="Calibri" panose="020F0502020204030204" pitchFamily="34" charset="0"/>
              </a:rPr>
              <a:t>- </a:t>
            </a:r>
            <a:r>
              <a:rPr lang="fr-FR"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Sécularisme radical </a:t>
            </a:r>
            <a:r>
              <a:rPr lang="fr-FR" sz="2000" dirty="0">
                <a:effectLst/>
                <a:latin typeface="Calibri" panose="020F0502020204030204" pitchFamily="34" charset="0"/>
                <a:ea typeface="Calibri" panose="020F0502020204030204" pitchFamily="34" charset="0"/>
                <a:cs typeface="Calibri" panose="020F0502020204030204" pitchFamily="34" charset="0"/>
              </a:rPr>
              <a:t>: exclusion totale de la religion de la vie publique</a:t>
            </a:r>
            <a:br>
              <a:rPr lang="fr-FR" sz="2000" dirty="0">
                <a:effectLst/>
                <a:latin typeface="Calibri" panose="020F0502020204030204" pitchFamily="34" charset="0"/>
                <a:ea typeface="Calibri" panose="020F0502020204030204" pitchFamily="34" charset="0"/>
                <a:cs typeface="Times New Roman" panose="02020603050405020304" pitchFamily="18" charset="0"/>
              </a:rPr>
            </a:br>
            <a:r>
              <a:rPr lang="fr-FR" sz="2000" dirty="0">
                <a:effectLst/>
                <a:latin typeface="Calibri" panose="020F0502020204030204" pitchFamily="34" charset="0"/>
                <a:ea typeface="Calibri" panose="020F0502020204030204" pitchFamily="34" charset="0"/>
                <a:cs typeface="Calibri" panose="020F0502020204030204" pitchFamily="34" charset="0"/>
              </a:rPr>
              <a:t>- </a:t>
            </a:r>
            <a:r>
              <a:rPr lang="fr-FR" sz="20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Sectes coupées du monde </a:t>
            </a:r>
            <a:r>
              <a:rPr lang="fr-FR" sz="2000" dirty="0">
                <a:effectLst/>
                <a:latin typeface="Calibri" panose="020F0502020204030204" pitchFamily="34" charset="0"/>
                <a:ea typeface="Calibri" panose="020F0502020204030204" pitchFamily="34" charset="0"/>
                <a:cs typeface="Calibri" panose="020F0502020204030204" pitchFamily="34" charset="0"/>
              </a:rPr>
              <a:t>: des croyants rejettent la société pour vivre l’illusion d’une « secte de purs »</a:t>
            </a:r>
            <a:br>
              <a:rPr lang="fr-FR" sz="2000" dirty="0">
                <a:effectLst/>
                <a:latin typeface="Calibri" panose="020F0502020204030204" pitchFamily="34" charset="0"/>
                <a:ea typeface="Calibri" panose="020F0502020204030204" pitchFamily="34" charset="0"/>
                <a:cs typeface="Times New Roman" panose="02020603050405020304" pitchFamily="18" charset="0"/>
              </a:rPr>
            </a:br>
            <a:endParaRPr lang="fr-FR" sz="2000" dirty="0"/>
          </a:p>
        </p:txBody>
      </p:sp>
    </p:spTree>
    <p:extLst>
      <p:ext uri="{BB962C8B-B14F-4D97-AF65-F5344CB8AC3E}">
        <p14:creationId xmlns:p14="http://schemas.microsoft.com/office/powerpoint/2010/main" val="109998394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788</TotalTime>
  <Words>4074</Words>
  <Application>Microsoft Office PowerPoint</Application>
  <PresentationFormat>Grand écran</PresentationFormat>
  <Paragraphs>221</Paragraphs>
  <Slides>23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Calibri</vt:lpstr>
      <vt:lpstr>Calibri Light</vt:lpstr>
      <vt:lpstr>Symbol</vt:lpstr>
      <vt:lpstr>Times New Roman</vt:lpstr>
      <vt:lpstr>Thème Office</vt:lpstr>
      <vt:lpstr>Présentation PowerPoint</vt:lpstr>
      <vt:lpstr>Mardi 18 janvier  Faut-il sauver l’Eglise ?  Mardi 15 février « Faire Corps en Eglise » : Réalité ou espérance ?  Mardi 22 mars « Hors de l’Eglise : Point de salut ! » Vraiment ?  Mardi 24 mai Vocation des baptisés et gouvernance de l’Eglise : Quel rapport ?</vt:lpstr>
      <vt:lpstr>Faut-il… </vt:lpstr>
      <vt:lpstr>L’Eglise est « la source et l’instrument de l’union avec Dieu  et de l’unité de tout le genre humain ». Vatican II, Lumen Gentium n°1</vt:lpstr>
      <vt:lpstr>XVIe Synode des Evêques sur la Synodalité</vt:lpstr>
      <vt:lpstr>Quelques pistes de réflexions, historiques, bibliques et théologiques…  - Leçons des crises et réformes récurrentes de l’Église  - Quelle image Les Actes des Apôtres donnent-ils de la vie de l’Église ? - Que nous enseigne Vatican II sur la nature et la mission l’Église ?</vt:lpstr>
      <vt:lpstr>Présentation PowerPoint</vt:lpstr>
      <vt:lpstr>L’Eglise n’est réductible ni à une culture ni à un pays.  La diversité des manières de vivre la foi dans l’espace et le temps, permet de relativiser nos problèmes et parfois d’entrevoir des solutions</vt:lpstr>
      <vt:lpstr>Présentation PowerPoint</vt:lpstr>
      <vt:lpstr>Petite chronologie schématique du rapport entre Eglise et pouvoirs politiques</vt:lpstr>
      <vt:lpstr>Les mœurs…  Quand l’Eglise prend modèle sur la société, abus de pouvoirs, scandales financiers et sexuels se multiplient.  - En 882 le pape Jean VIII est assassiné à coups de marteau pour le contrôle des États de l’Eglise   - Au Xe siècle, on vend les charges ecclésiales au plus offrant (simonie), on les réserve à sa famille  (népotisme), quand on ne les transmet pas à ses enfants (nicolaïsme)…</vt:lpstr>
      <vt:lpstr> Mais le lien ne peut être totalement rompu entre chrétiens et il peut y avoir des influences bénéfiques. - Importance de la liturgie et de la collégialité chez les orthodoxe,  - Rôle des laïcs dans l’Eglise arménienne, - Importance de la Bible et de la foi personnelle chez les protestants</vt:lpstr>
      <vt:lpstr> « Au sens que lui donne la doctrine catholique, et qui est fondamentalement théologique, la repentance est une demande de pardon unilatérale qui a un sens spirituel. La repentance ne consiste pas à demander pardon pour des fautes commises avant soi au terme d'une comptabilité historique, c'est l'humilité du croyant et surtout de sa communauté de foi devant son Dieu.[…] Si l'Inquisition d'hier doit servir au procès de l'Église d'aujourd'hui, cela n'a aucun sens ; en revanche, si l'Inquisition d'hier doit servir à se prémunir du risque constant qu'elle représente et nous faire comprendre ce qu'est l'Église d'aujourd'hui,  alors l'étudier et la comprendre devient utile et moralement nécessaire. »</vt:lpstr>
      <vt:lpstr>Présentation PowerPoint</vt:lpstr>
      <vt:lpstr>   L’Esprit agit dans l’Église par les mains des apôtres  mais il déborde les hommes et l’institution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Marie-Hélène Grintchenko</dc:creator>
  <cp:lastModifiedBy>Marie-Hélène Grintchenko</cp:lastModifiedBy>
  <cp:revision>25</cp:revision>
  <dcterms:created xsi:type="dcterms:W3CDTF">2022-01-03T08:38:44Z</dcterms:created>
  <dcterms:modified xsi:type="dcterms:W3CDTF">2022-01-24T08:35:16Z</dcterms:modified>
</cp:coreProperties>
</file>